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49"/>
  </p:notesMasterIdLst>
  <p:sldIdLst>
    <p:sldId id="301" r:id="rId5"/>
    <p:sldId id="257" r:id="rId6"/>
    <p:sldId id="258" r:id="rId7"/>
    <p:sldId id="259" r:id="rId8"/>
    <p:sldId id="260" r:id="rId9"/>
    <p:sldId id="313" r:id="rId10"/>
    <p:sldId id="269" r:id="rId11"/>
    <p:sldId id="274" r:id="rId12"/>
    <p:sldId id="261" r:id="rId13"/>
    <p:sldId id="262" r:id="rId14"/>
    <p:sldId id="283" r:id="rId15"/>
    <p:sldId id="275" r:id="rId16"/>
    <p:sldId id="284" r:id="rId17"/>
    <p:sldId id="285" r:id="rId18"/>
    <p:sldId id="286" r:id="rId19"/>
    <p:sldId id="287" r:id="rId20"/>
    <p:sldId id="288" r:id="rId21"/>
    <p:sldId id="276" r:id="rId22"/>
    <p:sldId id="289" r:id="rId23"/>
    <p:sldId id="290" r:id="rId24"/>
    <p:sldId id="291" r:id="rId25"/>
    <p:sldId id="292" r:id="rId26"/>
    <p:sldId id="293" r:id="rId27"/>
    <p:sldId id="295" r:id="rId28"/>
    <p:sldId id="294" r:id="rId29"/>
    <p:sldId id="296" r:id="rId30"/>
    <p:sldId id="298" r:id="rId31"/>
    <p:sldId id="297" r:id="rId32"/>
    <p:sldId id="299" r:id="rId33"/>
    <p:sldId id="278" r:id="rId34"/>
    <p:sldId id="279" r:id="rId35"/>
    <p:sldId id="280" r:id="rId36"/>
    <p:sldId id="281" r:id="rId37"/>
    <p:sldId id="302" r:id="rId38"/>
    <p:sldId id="264" r:id="rId39"/>
    <p:sldId id="308" r:id="rId40"/>
    <p:sldId id="309" r:id="rId41"/>
    <p:sldId id="311" r:id="rId42"/>
    <p:sldId id="312" r:id="rId43"/>
    <p:sldId id="304" r:id="rId44"/>
    <p:sldId id="303" r:id="rId45"/>
    <p:sldId id="306" r:id="rId46"/>
    <p:sldId id="267" r:id="rId47"/>
    <p:sldId id="270" r:id="rId4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50" roundtripDataSignature="AMtx7miBxlH6NfXky0V5a4GOvkS7s4Nht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87DAD1-C59B-6232-A46C-1936657CD8A8}" v="150" dt="2024-05-20T20:35:46.0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70502" autoAdjust="0"/>
  </p:normalViewPr>
  <p:slideViewPr>
    <p:cSldViewPr snapToGrid="0">
      <p:cViewPr varScale="1">
        <p:scale>
          <a:sx n="88" d="100"/>
          <a:sy n="88" d="100"/>
        </p:scale>
        <p:origin x="2602" y="67"/>
      </p:cViewPr>
      <p:guideLst/>
    </p:cSldViewPr>
  </p:slideViewPr>
  <p:notesTextViewPr>
    <p:cViewPr>
      <p:scale>
        <a:sx n="1" d="1"/>
        <a:sy n="1" d="1"/>
      </p:scale>
      <p:origin x="0" y="0"/>
    </p:cViewPr>
  </p:notesTextViewPr>
  <p:sorterViewPr>
    <p:cViewPr>
      <p:scale>
        <a:sx n="110" d="100"/>
        <a:sy n="11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customschemas.google.com/relationships/presentationmetadata" Target="metadata"/><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CF87DAD1-C59B-6232-A46C-1936657CD8A8}"/>
    <pc:docChg chg="modSld">
      <pc:chgData name="Mathieu Waeber" userId="S::mathieu.waeber@un.org::04d8e935-c572-4115-98a5-81e3624f76bd" providerId="AD" clId="Web-{CF87DAD1-C59B-6232-A46C-1936657CD8A8}" dt="2024-05-20T20:36:37.457" v="187"/>
      <pc:docMkLst>
        <pc:docMk/>
      </pc:docMkLst>
      <pc:sldChg chg="modSp">
        <pc:chgData name="Mathieu Waeber" userId="S::mathieu.waeber@un.org::04d8e935-c572-4115-98a5-81e3624f76bd" providerId="AD" clId="Web-{CF87DAD1-C59B-6232-A46C-1936657CD8A8}" dt="2024-05-20T20:35:08.736" v="103"/>
        <pc:sldMkLst>
          <pc:docMk/>
          <pc:sldMk cId="0" sldId="264"/>
        </pc:sldMkLst>
        <pc:graphicFrameChg chg="mod modGraphic">
          <ac:chgData name="Mathieu Waeber" userId="S::mathieu.waeber@un.org::04d8e935-c572-4115-98a5-81e3624f76bd" providerId="AD" clId="Web-{CF87DAD1-C59B-6232-A46C-1936657CD8A8}" dt="2024-05-20T20:35:08.736" v="103"/>
          <ac:graphicFrameMkLst>
            <pc:docMk/>
            <pc:sldMk cId="0" sldId="264"/>
            <ac:graphicFrameMk id="25" creationId="{CF0E97C5-5131-4215-9621-813C0908C38F}"/>
          </ac:graphicFrameMkLst>
        </pc:graphicFrameChg>
      </pc:sldChg>
      <pc:sldChg chg="addSp delSp modSp modNotes">
        <pc:chgData name="Mathieu Waeber" userId="S::mathieu.waeber@un.org::04d8e935-c572-4115-98a5-81e3624f76bd" providerId="AD" clId="Web-{CF87DAD1-C59B-6232-A46C-1936657CD8A8}" dt="2024-05-20T20:36:37.457" v="187"/>
        <pc:sldMkLst>
          <pc:docMk/>
          <pc:sldMk cId="2796488241" sldId="302"/>
        </pc:sldMkLst>
        <pc:spChg chg="add del mod">
          <ac:chgData name="Mathieu Waeber" userId="S::mathieu.waeber@un.org::04d8e935-c572-4115-98a5-81e3624f76bd" providerId="AD" clId="Web-{CF87DAD1-C59B-6232-A46C-1936657CD8A8}" dt="2024-05-20T20:35:29.596" v="112"/>
          <ac:spMkLst>
            <pc:docMk/>
            <pc:sldMk cId="2796488241" sldId="302"/>
            <ac:spMk id="5" creationId="{0A6E7879-36A3-CF69-6333-90E1C7130EC0}"/>
          </ac:spMkLst>
        </pc:spChg>
        <pc:picChg chg="add del mod">
          <ac:chgData name="Mathieu Waeber" userId="S::mathieu.waeber@un.org::04d8e935-c572-4115-98a5-81e3624f76bd" providerId="AD" clId="Web-{CF87DAD1-C59B-6232-A46C-1936657CD8A8}" dt="2024-05-20T20:35:34.581" v="114"/>
          <ac:picMkLst>
            <pc:docMk/>
            <pc:sldMk cId="2796488241" sldId="302"/>
            <ac:picMk id="2" creationId="{F1A8FF11-DC7C-8D8D-3CDC-76C3F99F5A64}"/>
          </ac:picMkLst>
        </pc:picChg>
        <pc:picChg chg="add del">
          <ac:chgData name="Mathieu Waeber" userId="S::mathieu.waeber@un.org::04d8e935-c572-4115-98a5-81e3624f76bd" providerId="AD" clId="Web-{CF87DAD1-C59B-6232-A46C-1936657CD8A8}" dt="2024-05-20T20:35:37.050" v="115"/>
          <ac:picMkLst>
            <pc:docMk/>
            <pc:sldMk cId="2796488241" sldId="302"/>
            <ac:picMk id="3" creationId="{CD934CE4-9170-4AB5-819B-99BB0F0AB1A0}"/>
          </ac:picMkLst>
        </pc:picChg>
        <pc:picChg chg="add del">
          <ac:chgData name="Mathieu Waeber" userId="S::mathieu.waeber@un.org::04d8e935-c572-4115-98a5-81e3624f76bd" providerId="AD" clId="Web-{CF87DAD1-C59B-6232-A46C-1936657CD8A8}" dt="2024-05-20T20:35:31.924" v="113"/>
          <ac:picMkLst>
            <pc:docMk/>
            <pc:sldMk cId="2796488241" sldId="302"/>
            <ac:picMk id="4" creationId="{1E0869C8-75DC-493B-8D03-67D9A7A37C27}"/>
          </ac:picMkLst>
        </pc:picChg>
      </pc:sldChg>
    </pc:docChg>
  </pc:docChgLst>
  <pc:docChgLst>
    <pc:chgData name="Mathieu Waeber" userId="S::mathieu.waeber@un.org::04d8e935-c572-4115-98a5-81e3624f76bd" providerId="AD" clId="Web-{F2D03C30-ED60-0EC2-55F8-4461E06D9E33}"/>
    <pc:docChg chg="modSld">
      <pc:chgData name="Mathieu Waeber" userId="S::mathieu.waeber@un.org::04d8e935-c572-4115-98a5-81e3624f76bd" providerId="AD" clId="Web-{F2D03C30-ED60-0EC2-55F8-4461E06D9E33}" dt="2024-05-17T16:12:40.441" v="124" actId="20577"/>
      <pc:docMkLst>
        <pc:docMk/>
      </pc:docMkLst>
      <pc:sldChg chg="modSp">
        <pc:chgData name="Mathieu Waeber" userId="S::mathieu.waeber@un.org::04d8e935-c572-4115-98a5-81e3624f76bd" providerId="AD" clId="Web-{F2D03C30-ED60-0EC2-55F8-4461E06D9E33}" dt="2024-05-17T14:58:29.456" v="45" actId="20577"/>
        <pc:sldMkLst>
          <pc:docMk/>
          <pc:sldMk cId="0" sldId="261"/>
        </pc:sldMkLst>
        <pc:spChg chg="mod">
          <ac:chgData name="Mathieu Waeber" userId="S::mathieu.waeber@un.org::04d8e935-c572-4115-98a5-81e3624f76bd" providerId="AD" clId="Web-{F2D03C30-ED60-0EC2-55F8-4461E06D9E33}" dt="2024-05-17T14:58:29.456" v="45" actId="20577"/>
          <ac:spMkLst>
            <pc:docMk/>
            <pc:sldMk cId="0" sldId="261"/>
            <ac:spMk id="121" creationId="{00000000-0000-0000-0000-000000000000}"/>
          </ac:spMkLst>
        </pc:spChg>
      </pc:sldChg>
      <pc:sldChg chg="modNotes">
        <pc:chgData name="Mathieu Waeber" userId="S::mathieu.waeber@un.org::04d8e935-c572-4115-98a5-81e3624f76bd" providerId="AD" clId="Web-{F2D03C30-ED60-0EC2-55F8-4461E06D9E33}" dt="2024-05-17T14:57:56.189" v="34"/>
        <pc:sldMkLst>
          <pc:docMk/>
          <pc:sldMk cId="485830688" sldId="274"/>
        </pc:sldMkLst>
      </pc:sldChg>
      <pc:sldChg chg="modNotes">
        <pc:chgData name="Mathieu Waeber" userId="S::mathieu.waeber@un.org::04d8e935-c572-4115-98a5-81e3624f76bd" providerId="AD" clId="Web-{F2D03C30-ED60-0EC2-55F8-4461E06D9E33}" dt="2024-05-17T15:09:21.636" v="59"/>
        <pc:sldMkLst>
          <pc:docMk/>
          <pc:sldMk cId="1967812500" sldId="275"/>
        </pc:sldMkLst>
      </pc:sldChg>
      <pc:sldChg chg="modNotes">
        <pc:chgData name="Mathieu Waeber" userId="S::mathieu.waeber@un.org::04d8e935-c572-4115-98a5-81e3624f76bd" providerId="AD" clId="Web-{F2D03C30-ED60-0EC2-55F8-4461E06D9E33}" dt="2024-05-17T15:17:53.343" v="66"/>
        <pc:sldMkLst>
          <pc:docMk/>
          <pc:sldMk cId="599303112" sldId="276"/>
        </pc:sldMkLst>
      </pc:sldChg>
      <pc:sldChg chg="modSp">
        <pc:chgData name="Mathieu Waeber" userId="S::mathieu.waeber@un.org::04d8e935-c572-4115-98a5-81e3624f76bd" providerId="AD" clId="Web-{F2D03C30-ED60-0EC2-55F8-4461E06D9E33}" dt="2024-05-17T15:34:55.272" v="90" actId="20577"/>
        <pc:sldMkLst>
          <pc:docMk/>
          <pc:sldMk cId="1029096076" sldId="279"/>
        </pc:sldMkLst>
        <pc:spChg chg="mod">
          <ac:chgData name="Mathieu Waeber" userId="S::mathieu.waeber@un.org::04d8e935-c572-4115-98a5-81e3624f76bd" providerId="AD" clId="Web-{F2D03C30-ED60-0EC2-55F8-4461E06D9E33}" dt="2024-05-17T15:34:55.272" v="90" actId="20577"/>
          <ac:spMkLst>
            <pc:docMk/>
            <pc:sldMk cId="1029096076" sldId="279"/>
            <ac:spMk id="128" creationId="{00000000-0000-0000-0000-000000000000}"/>
          </ac:spMkLst>
        </pc:spChg>
      </pc:sldChg>
      <pc:sldChg chg="modNotes">
        <pc:chgData name="Mathieu Waeber" userId="S::mathieu.waeber@un.org::04d8e935-c572-4115-98a5-81e3624f76bd" providerId="AD" clId="Web-{F2D03C30-ED60-0EC2-55F8-4461E06D9E33}" dt="2024-05-17T15:37:00.089" v="94"/>
        <pc:sldMkLst>
          <pc:docMk/>
          <pc:sldMk cId="1037134928" sldId="280"/>
        </pc:sldMkLst>
      </pc:sldChg>
      <pc:sldChg chg="modSp modNotes">
        <pc:chgData name="Mathieu Waeber" userId="S::mathieu.waeber@un.org::04d8e935-c572-4115-98a5-81e3624f76bd" providerId="AD" clId="Web-{F2D03C30-ED60-0EC2-55F8-4461E06D9E33}" dt="2024-05-17T15:42:08.679" v="113"/>
        <pc:sldMkLst>
          <pc:docMk/>
          <pc:sldMk cId="173062039" sldId="281"/>
        </pc:sldMkLst>
        <pc:spChg chg="mod">
          <ac:chgData name="Mathieu Waeber" userId="S::mathieu.waeber@un.org::04d8e935-c572-4115-98a5-81e3624f76bd" providerId="AD" clId="Web-{F2D03C30-ED60-0EC2-55F8-4461E06D9E33}" dt="2024-05-17T15:38:40.499" v="95" actId="20577"/>
          <ac:spMkLst>
            <pc:docMk/>
            <pc:sldMk cId="173062039" sldId="281"/>
            <ac:spMk id="128" creationId="{00000000-0000-0000-0000-000000000000}"/>
          </ac:spMkLst>
        </pc:spChg>
      </pc:sldChg>
      <pc:sldChg chg="modNotes">
        <pc:chgData name="Mathieu Waeber" userId="S::mathieu.waeber@un.org::04d8e935-c572-4115-98a5-81e3624f76bd" providerId="AD" clId="Web-{F2D03C30-ED60-0EC2-55F8-4461E06D9E33}" dt="2024-05-17T15:04:45.954" v="51"/>
        <pc:sldMkLst>
          <pc:docMk/>
          <pc:sldMk cId="1268725678" sldId="283"/>
        </pc:sldMkLst>
      </pc:sldChg>
      <pc:sldChg chg="modNotes">
        <pc:chgData name="Mathieu Waeber" userId="S::mathieu.waeber@un.org::04d8e935-c572-4115-98a5-81e3624f76bd" providerId="AD" clId="Web-{F2D03C30-ED60-0EC2-55F8-4461E06D9E33}" dt="2024-05-17T15:15:24.431" v="61"/>
        <pc:sldMkLst>
          <pc:docMk/>
          <pc:sldMk cId="1968470103" sldId="287"/>
        </pc:sldMkLst>
      </pc:sldChg>
      <pc:sldChg chg="modNotes">
        <pc:chgData name="Mathieu Waeber" userId="S::mathieu.waeber@un.org::04d8e935-c572-4115-98a5-81e3624f76bd" providerId="AD" clId="Web-{F2D03C30-ED60-0EC2-55F8-4461E06D9E33}" dt="2024-05-17T15:18:50.876" v="72"/>
        <pc:sldMkLst>
          <pc:docMk/>
          <pc:sldMk cId="2578967045" sldId="289"/>
        </pc:sldMkLst>
      </pc:sldChg>
      <pc:sldChg chg="modNotes">
        <pc:chgData name="Mathieu Waeber" userId="S::mathieu.waeber@un.org::04d8e935-c572-4115-98a5-81e3624f76bd" providerId="AD" clId="Web-{F2D03C30-ED60-0EC2-55F8-4461E06D9E33}" dt="2024-05-17T15:22:36.791" v="77"/>
        <pc:sldMkLst>
          <pc:docMk/>
          <pc:sldMk cId="3196931284" sldId="291"/>
        </pc:sldMkLst>
      </pc:sldChg>
      <pc:sldChg chg="modNotes">
        <pc:chgData name="Mathieu Waeber" userId="S::mathieu.waeber@un.org::04d8e935-c572-4115-98a5-81e3624f76bd" providerId="AD" clId="Web-{F2D03C30-ED60-0EC2-55F8-4461E06D9E33}" dt="2024-05-17T15:25:28.766" v="79"/>
        <pc:sldMkLst>
          <pc:docMk/>
          <pc:sldMk cId="692482450" sldId="294"/>
        </pc:sldMkLst>
      </pc:sldChg>
      <pc:sldChg chg="modNotes">
        <pc:chgData name="Mathieu Waeber" userId="S::mathieu.waeber@un.org::04d8e935-c572-4115-98a5-81e3624f76bd" providerId="AD" clId="Web-{F2D03C30-ED60-0EC2-55F8-4461E06D9E33}" dt="2024-05-17T15:29:30.666" v="85"/>
        <pc:sldMkLst>
          <pc:docMk/>
          <pc:sldMk cId="698456687" sldId="297"/>
        </pc:sldMkLst>
      </pc:sldChg>
      <pc:sldChg chg="modNotes">
        <pc:chgData name="Mathieu Waeber" userId="S::mathieu.waeber@un.org::04d8e935-c572-4115-98a5-81e3624f76bd" providerId="AD" clId="Web-{F2D03C30-ED60-0EC2-55F8-4461E06D9E33}" dt="2024-05-17T15:30:30.934" v="87"/>
        <pc:sldMkLst>
          <pc:docMk/>
          <pc:sldMk cId="136088963" sldId="299"/>
        </pc:sldMkLst>
      </pc:sldChg>
      <pc:sldChg chg="modNotes">
        <pc:chgData name="Mathieu Waeber" userId="S::mathieu.waeber@un.org::04d8e935-c572-4115-98a5-81e3624f76bd" providerId="AD" clId="Web-{F2D03C30-ED60-0EC2-55F8-4461E06D9E33}" dt="2024-05-17T15:45:57.937" v="119"/>
        <pc:sldMkLst>
          <pc:docMk/>
          <pc:sldMk cId="2796488241" sldId="302"/>
        </pc:sldMkLst>
      </pc:sldChg>
      <pc:sldChg chg="modSp">
        <pc:chgData name="Mathieu Waeber" userId="S::mathieu.waeber@un.org::04d8e935-c572-4115-98a5-81e3624f76bd" providerId="AD" clId="Web-{F2D03C30-ED60-0EC2-55F8-4461E06D9E33}" dt="2024-05-17T16:12:40.441" v="124" actId="20577"/>
        <pc:sldMkLst>
          <pc:docMk/>
          <pc:sldMk cId="4021814466" sldId="303"/>
        </pc:sldMkLst>
        <pc:spChg chg="mod">
          <ac:chgData name="Mathieu Waeber" userId="S::mathieu.waeber@un.org::04d8e935-c572-4115-98a5-81e3624f76bd" providerId="AD" clId="Web-{F2D03C30-ED60-0EC2-55F8-4461E06D9E33}" dt="2024-05-17T16:12:40.441" v="124" actId="20577"/>
          <ac:spMkLst>
            <pc:docMk/>
            <pc:sldMk cId="4021814466" sldId="303"/>
            <ac:spMk id="3" creationId="{C604DCF4-0AE8-48B3-8539-F1F7448F24FF}"/>
          </ac:spMkLst>
        </pc:spChg>
      </pc:sldChg>
      <pc:sldChg chg="modSp">
        <pc:chgData name="Mathieu Waeber" userId="S::mathieu.waeber@un.org::04d8e935-c572-4115-98a5-81e3624f76bd" providerId="AD" clId="Web-{F2D03C30-ED60-0EC2-55F8-4461E06D9E33}" dt="2024-05-17T16:10:48.093" v="121" actId="20577"/>
        <pc:sldMkLst>
          <pc:docMk/>
          <pc:sldMk cId="3592876760" sldId="304"/>
        </pc:sldMkLst>
        <pc:spChg chg="mod">
          <ac:chgData name="Mathieu Waeber" userId="S::mathieu.waeber@un.org::04d8e935-c572-4115-98a5-81e3624f76bd" providerId="AD" clId="Web-{F2D03C30-ED60-0EC2-55F8-4461E06D9E33}" dt="2024-05-17T16:10:48.093" v="121" actId="20577"/>
          <ac:spMkLst>
            <pc:docMk/>
            <pc:sldMk cId="3592876760" sldId="304"/>
            <ac:spMk id="3" creationId="{C604DCF4-0AE8-48B3-8539-F1F7448F24FF}"/>
          </ac:spMkLst>
        </pc:spChg>
      </pc:sldChg>
      <pc:sldChg chg="modSp">
        <pc:chgData name="Mathieu Waeber" userId="S::mathieu.waeber@un.org::04d8e935-c572-4115-98a5-81e3624f76bd" providerId="AD" clId="Web-{F2D03C30-ED60-0EC2-55F8-4461E06D9E33}" dt="2024-05-17T14:56:44.342" v="32" actId="20577"/>
        <pc:sldMkLst>
          <pc:docMk/>
          <pc:sldMk cId="4261874710" sldId="313"/>
        </pc:sldMkLst>
        <pc:spChg chg="mod">
          <ac:chgData name="Mathieu Waeber" userId="S::mathieu.waeber@un.org::04d8e935-c572-4115-98a5-81e3624f76bd" providerId="AD" clId="Web-{F2D03C30-ED60-0EC2-55F8-4461E06D9E33}" dt="2024-05-17T14:56:44.342" v="32" actId="20577"/>
          <ac:spMkLst>
            <pc:docMk/>
            <pc:sldMk cId="4261874710" sldId="313"/>
            <ac:spMk id="3" creationId="{08C9D1DF-FA83-4C1D-B786-617A37FE9069}"/>
          </ac:spMkLst>
        </pc:spChg>
      </pc:sldChg>
    </pc:docChg>
  </pc:docChgLst>
  <pc:docChgLst>
    <pc:chgData name="Mathieu Waeber" userId="S::mathieu.waeber@un.org::04d8e935-c572-4115-98a5-81e3624f76bd" providerId="AD" clId="Web-{9F1AA05E-DE60-E9A8-F74D-584527A1F5BF}"/>
    <pc:docChg chg="modSld">
      <pc:chgData name="Mathieu Waeber" userId="S::mathieu.waeber@un.org::04d8e935-c572-4115-98a5-81e3624f76bd" providerId="AD" clId="Web-{9F1AA05E-DE60-E9A8-F74D-584527A1F5BF}" dt="2024-05-17T16:55:08.771" v="19"/>
      <pc:docMkLst>
        <pc:docMk/>
      </pc:docMkLst>
      <pc:sldChg chg="modNotes">
        <pc:chgData name="Mathieu Waeber" userId="S::mathieu.waeber@un.org::04d8e935-c572-4115-98a5-81e3624f76bd" providerId="AD" clId="Web-{9F1AA05E-DE60-E9A8-F74D-584527A1F5BF}" dt="2024-05-17T16:53:45.455" v="12"/>
        <pc:sldMkLst>
          <pc:docMk/>
          <pc:sldMk cId="485830688" sldId="274"/>
        </pc:sldMkLst>
      </pc:sldChg>
      <pc:sldChg chg="modNotes">
        <pc:chgData name="Mathieu Waeber" userId="S::mathieu.waeber@un.org::04d8e935-c572-4115-98a5-81e3624f76bd" providerId="AD" clId="Web-{9F1AA05E-DE60-E9A8-F74D-584527A1F5BF}" dt="2024-05-17T16:54:46.254" v="14"/>
        <pc:sldMkLst>
          <pc:docMk/>
          <pc:sldMk cId="1813566299" sldId="278"/>
        </pc:sldMkLst>
      </pc:sldChg>
      <pc:sldChg chg="modNotes">
        <pc:chgData name="Mathieu Waeber" userId="S::mathieu.waeber@un.org::04d8e935-c572-4115-98a5-81e3624f76bd" providerId="AD" clId="Web-{9F1AA05E-DE60-E9A8-F74D-584527A1F5BF}" dt="2024-05-17T16:55:08.771" v="19"/>
        <pc:sldMkLst>
          <pc:docMk/>
          <pc:sldMk cId="1037134928" sldId="28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93EF79-B295-B447-9132-C05C4461BCF6}"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F1741A13-E582-FC45-A689-908FCB75A501}">
      <dgm:prSet phldrT="[Text]" custT="1"/>
      <dgm:spPr>
        <a:solidFill>
          <a:srgbClr val="4F81BD"/>
        </a:solidFill>
      </dgm:spPr>
      <dgm:t>
        <a:bodyPr/>
        <a:lstStyle/>
        <a:p>
          <a:r>
            <a:rPr lang="en-GB" sz="1600">
              <a:solidFill>
                <a:schemeClr val="bg1"/>
              </a:solidFill>
              <a:latin typeface="+mn-lt"/>
              <a:ea typeface="Calibri"/>
              <a:cs typeface="Calibri"/>
              <a:sym typeface="Calibri"/>
            </a:rPr>
            <a:t>Describe the UN policies on small arm control.</a:t>
          </a:r>
          <a:endParaRPr lang="en-GB" sz="1600">
            <a:solidFill>
              <a:schemeClr val="bg1"/>
            </a:solidFill>
            <a:latin typeface="+mn-lt"/>
          </a:endParaRPr>
        </a:p>
      </dgm:t>
    </dgm:pt>
    <dgm:pt modelId="{88C64C15-185E-BA44-9068-4F883815CC6A}" type="parTrans" cxnId="{4073B4B3-AA2C-A149-A141-F6B9D976B121}">
      <dgm:prSet/>
      <dgm:spPr/>
      <dgm:t>
        <a:bodyPr/>
        <a:lstStyle/>
        <a:p>
          <a:endParaRPr lang="en-GB" sz="1600">
            <a:solidFill>
              <a:schemeClr val="bg1"/>
            </a:solidFill>
            <a:latin typeface="+mn-lt"/>
          </a:endParaRPr>
        </a:p>
      </dgm:t>
    </dgm:pt>
    <dgm:pt modelId="{17735488-AF91-544D-8F22-D8E2E97B68CB}" type="sibTrans" cxnId="{4073B4B3-AA2C-A149-A141-F6B9D976B121}">
      <dgm:prSet/>
      <dgm:spPr/>
      <dgm:t>
        <a:bodyPr/>
        <a:lstStyle/>
        <a:p>
          <a:endParaRPr lang="en-GB" sz="1600">
            <a:solidFill>
              <a:schemeClr val="bg1"/>
            </a:solidFill>
            <a:latin typeface="+mn-lt"/>
          </a:endParaRPr>
        </a:p>
      </dgm:t>
    </dgm:pt>
    <dgm:pt modelId="{8D372626-D84F-CF40-9FD3-A8839F13E1E3}">
      <dgm:prSet custT="1"/>
      <dgm:spPr>
        <a:solidFill>
          <a:srgbClr val="4F81BD"/>
        </a:solidFill>
      </dgm:spPr>
      <dgm:t>
        <a:bodyPr/>
        <a:lstStyle/>
        <a:p>
          <a:r>
            <a:rPr lang="en-GB" sz="1600">
              <a:solidFill>
                <a:schemeClr val="bg1"/>
              </a:solidFill>
              <a:latin typeface="+mn-lt"/>
              <a:ea typeface="Calibri"/>
              <a:cs typeface="Calibri"/>
              <a:sym typeface="Calibri"/>
            </a:rPr>
            <a:t>Discuss the location parameters of a weapon store and the principles of the physical security of weapons</a:t>
          </a:r>
        </a:p>
      </dgm:t>
    </dgm:pt>
    <dgm:pt modelId="{4858FACB-6492-964A-9823-40CD9050D100}" type="parTrans" cxnId="{1CC31085-CE60-0C42-8E0E-A808A8171F3E}">
      <dgm:prSet/>
      <dgm:spPr/>
      <dgm:t>
        <a:bodyPr/>
        <a:lstStyle/>
        <a:p>
          <a:endParaRPr lang="en-GB" sz="1600">
            <a:solidFill>
              <a:schemeClr val="bg1"/>
            </a:solidFill>
            <a:latin typeface="+mn-lt"/>
          </a:endParaRPr>
        </a:p>
      </dgm:t>
    </dgm:pt>
    <dgm:pt modelId="{E5D428C2-8B41-3540-8670-8F186C750682}" type="sibTrans" cxnId="{1CC31085-CE60-0C42-8E0E-A808A8171F3E}">
      <dgm:prSet/>
      <dgm:spPr/>
      <dgm:t>
        <a:bodyPr/>
        <a:lstStyle/>
        <a:p>
          <a:endParaRPr lang="en-GB" sz="1600">
            <a:solidFill>
              <a:schemeClr val="bg1"/>
            </a:solidFill>
            <a:latin typeface="+mn-lt"/>
          </a:endParaRPr>
        </a:p>
      </dgm:t>
    </dgm:pt>
    <dgm:pt modelId="{3EC14C8A-D7A6-0F49-BD93-152F8EB5AF98}">
      <dgm:prSet custT="1"/>
      <dgm:spPr>
        <a:solidFill>
          <a:srgbClr val="4F81BD"/>
        </a:solidFill>
      </dgm:spPr>
      <dgm:t>
        <a:bodyPr/>
        <a:lstStyle/>
        <a:p>
          <a:r>
            <a:rPr lang="en-GB" sz="1600">
              <a:solidFill>
                <a:schemeClr val="bg1"/>
              </a:solidFill>
              <a:latin typeface="+mn-lt"/>
              <a:ea typeface="Calibri"/>
              <a:cs typeface="Calibri"/>
              <a:sym typeface="Calibri"/>
            </a:rPr>
            <a:t>Discuss inventory management, reporting losses and investigations, and determining surplus weapon stocks</a:t>
          </a:r>
        </a:p>
      </dgm:t>
    </dgm:pt>
    <dgm:pt modelId="{9E5E8036-4B17-A641-926E-653C7BA53201}" type="parTrans" cxnId="{12164B1F-1FC3-824E-B9C2-EFDD9DB5D570}">
      <dgm:prSet/>
      <dgm:spPr/>
      <dgm:t>
        <a:bodyPr/>
        <a:lstStyle/>
        <a:p>
          <a:endParaRPr lang="en-GB" sz="1600">
            <a:solidFill>
              <a:schemeClr val="bg1"/>
            </a:solidFill>
            <a:latin typeface="+mn-lt"/>
          </a:endParaRPr>
        </a:p>
      </dgm:t>
    </dgm:pt>
    <dgm:pt modelId="{8398A311-EDB0-3D4C-867D-BF84317CD5A8}" type="sibTrans" cxnId="{12164B1F-1FC3-824E-B9C2-EFDD9DB5D570}">
      <dgm:prSet/>
      <dgm:spPr/>
      <dgm:t>
        <a:bodyPr/>
        <a:lstStyle/>
        <a:p>
          <a:endParaRPr lang="en-GB" sz="1600">
            <a:solidFill>
              <a:schemeClr val="bg1"/>
            </a:solidFill>
            <a:latin typeface="+mn-lt"/>
          </a:endParaRPr>
        </a:p>
      </dgm:t>
    </dgm:pt>
    <dgm:pt modelId="{CB887301-E946-CE44-A8C3-D820F6C6AE6B}">
      <dgm:prSet custT="1"/>
      <dgm:spPr>
        <a:solidFill>
          <a:srgbClr val="4F81BD"/>
        </a:solidFill>
      </dgm:spPr>
      <dgm:t>
        <a:bodyPr/>
        <a:lstStyle/>
        <a:p>
          <a:r>
            <a:rPr lang="en-GB" sz="1600">
              <a:solidFill>
                <a:schemeClr val="bg1"/>
              </a:solidFill>
              <a:latin typeface="+mn-lt"/>
              <a:ea typeface="Calibri"/>
              <a:cs typeface="Calibri"/>
              <a:sym typeface="Calibri"/>
            </a:rPr>
            <a:t>Discuss the secure transportation of weapons</a:t>
          </a:r>
        </a:p>
      </dgm:t>
    </dgm:pt>
    <dgm:pt modelId="{38501DE6-CF65-4840-ABA4-1D22FD2E0D96}" type="parTrans" cxnId="{297DB5EE-76DD-9B4D-AED2-EBE67250773C}">
      <dgm:prSet/>
      <dgm:spPr/>
      <dgm:t>
        <a:bodyPr/>
        <a:lstStyle/>
        <a:p>
          <a:endParaRPr lang="en-GB" sz="1600">
            <a:solidFill>
              <a:schemeClr val="bg1"/>
            </a:solidFill>
            <a:latin typeface="+mn-lt"/>
          </a:endParaRPr>
        </a:p>
      </dgm:t>
    </dgm:pt>
    <dgm:pt modelId="{86267381-014E-114B-A5BD-1DA71ADFDD28}" type="sibTrans" cxnId="{297DB5EE-76DD-9B4D-AED2-EBE67250773C}">
      <dgm:prSet/>
      <dgm:spPr/>
      <dgm:t>
        <a:bodyPr/>
        <a:lstStyle/>
        <a:p>
          <a:endParaRPr lang="en-GB" sz="1600">
            <a:solidFill>
              <a:schemeClr val="bg1"/>
            </a:solidFill>
            <a:latin typeface="+mn-lt"/>
          </a:endParaRPr>
        </a:p>
      </dgm:t>
    </dgm:pt>
    <dgm:pt modelId="{0C21F8E4-7194-EC47-83FA-53026A731D89}">
      <dgm:prSet custT="1"/>
      <dgm:spPr>
        <a:solidFill>
          <a:srgbClr val="4F81BD"/>
        </a:solidFill>
      </dgm:spPr>
      <dgm:t>
        <a:bodyPr/>
        <a:lstStyle/>
        <a:p>
          <a:r>
            <a:rPr lang="en-GB" sz="1600">
              <a:solidFill>
                <a:schemeClr val="bg1"/>
              </a:solidFill>
              <a:latin typeface="+mn-lt"/>
              <a:ea typeface="Calibri"/>
              <a:cs typeface="Calibri"/>
              <a:sym typeface="Calibri"/>
            </a:rPr>
            <a:t>Examine commonly occurring failures related to weapon controls </a:t>
          </a:r>
        </a:p>
      </dgm:t>
    </dgm:pt>
    <dgm:pt modelId="{A70E14E9-F7EC-0947-99F1-D81ABB117006}" type="parTrans" cxnId="{EF9CE8C6-CC20-EB46-9A3C-AC11A974FE32}">
      <dgm:prSet/>
      <dgm:spPr/>
      <dgm:t>
        <a:bodyPr/>
        <a:lstStyle/>
        <a:p>
          <a:endParaRPr lang="en-GB" sz="1600">
            <a:solidFill>
              <a:schemeClr val="bg1"/>
            </a:solidFill>
            <a:latin typeface="+mn-lt"/>
          </a:endParaRPr>
        </a:p>
      </dgm:t>
    </dgm:pt>
    <dgm:pt modelId="{15887798-1BFA-134D-984D-2C1636569B20}" type="sibTrans" cxnId="{EF9CE8C6-CC20-EB46-9A3C-AC11A974FE32}">
      <dgm:prSet/>
      <dgm:spPr/>
      <dgm:t>
        <a:bodyPr/>
        <a:lstStyle/>
        <a:p>
          <a:endParaRPr lang="en-GB" sz="1600">
            <a:solidFill>
              <a:schemeClr val="bg1"/>
            </a:solidFill>
            <a:latin typeface="+mn-lt"/>
          </a:endParaRPr>
        </a:p>
      </dgm:t>
    </dgm:pt>
    <dgm:pt modelId="{CC56A904-8C7A-5E49-A58F-3D3651352595}">
      <dgm:prSet custT="1"/>
      <dgm:spPr>
        <a:solidFill>
          <a:srgbClr val="4F81BD"/>
        </a:solidFill>
      </dgm:spPr>
      <dgm:t>
        <a:bodyPr/>
        <a:lstStyle/>
        <a:p>
          <a:r>
            <a:rPr lang="en-GB" sz="1600">
              <a:solidFill>
                <a:schemeClr val="bg1"/>
              </a:solidFill>
              <a:latin typeface="+mn-lt"/>
              <a:ea typeface="Calibri"/>
              <a:cs typeface="Calibri"/>
              <a:sym typeface="Calibri"/>
            </a:rPr>
            <a:t>Evaluate a completed security risk assessment for weapon storage</a:t>
          </a:r>
        </a:p>
      </dgm:t>
    </dgm:pt>
    <dgm:pt modelId="{85CC25E5-1299-C542-8E54-7AE56FC7EAC8}" type="parTrans" cxnId="{939C886D-14A6-2449-81B3-F6EA2F704918}">
      <dgm:prSet/>
      <dgm:spPr/>
      <dgm:t>
        <a:bodyPr/>
        <a:lstStyle/>
        <a:p>
          <a:endParaRPr lang="en-GB" sz="1600">
            <a:solidFill>
              <a:schemeClr val="bg1"/>
            </a:solidFill>
            <a:latin typeface="+mn-lt"/>
          </a:endParaRPr>
        </a:p>
      </dgm:t>
    </dgm:pt>
    <dgm:pt modelId="{D59713A7-956C-DD49-94B6-8A430C640B6C}" type="sibTrans" cxnId="{939C886D-14A6-2449-81B3-F6EA2F704918}">
      <dgm:prSet/>
      <dgm:spPr/>
      <dgm:t>
        <a:bodyPr/>
        <a:lstStyle/>
        <a:p>
          <a:endParaRPr lang="en-GB" sz="1600">
            <a:solidFill>
              <a:schemeClr val="bg1"/>
            </a:solidFill>
            <a:latin typeface="+mn-lt"/>
          </a:endParaRPr>
        </a:p>
      </dgm:t>
    </dgm:pt>
    <dgm:pt modelId="{3E61C156-D5FC-5E4C-895F-FFAF29A27583}">
      <dgm:prSet custT="1"/>
      <dgm:spPr>
        <a:solidFill>
          <a:srgbClr val="4F81BD"/>
        </a:solidFill>
      </dgm:spPr>
      <dgm:t>
        <a:bodyPr/>
        <a:lstStyle/>
        <a:p>
          <a:r>
            <a:rPr lang="en-GB" sz="1600">
              <a:solidFill>
                <a:schemeClr val="bg1"/>
              </a:solidFill>
              <a:latin typeface="+mn-lt"/>
              <a:ea typeface="Calibri"/>
              <a:cs typeface="Calibri"/>
              <a:sym typeface="Calibri"/>
            </a:rPr>
            <a:t>Compile a Weapon Security Plan based on a provided risk assessment</a:t>
          </a:r>
          <a:endParaRPr lang="en-GB" sz="1600">
            <a:solidFill>
              <a:schemeClr val="bg1"/>
            </a:solidFill>
            <a:latin typeface="+mn-lt"/>
          </a:endParaRPr>
        </a:p>
      </dgm:t>
    </dgm:pt>
    <dgm:pt modelId="{B8D01CCE-8A5A-C743-9C37-ABD7B6C6225D}" type="parTrans" cxnId="{6059D5EC-9840-2F45-B0C3-B58C315FA6EB}">
      <dgm:prSet/>
      <dgm:spPr/>
      <dgm:t>
        <a:bodyPr/>
        <a:lstStyle/>
        <a:p>
          <a:endParaRPr lang="en-GB" sz="1600">
            <a:solidFill>
              <a:schemeClr val="bg1"/>
            </a:solidFill>
            <a:latin typeface="+mn-lt"/>
          </a:endParaRPr>
        </a:p>
      </dgm:t>
    </dgm:pt>
    <dgm:pt modelId="{1E9E2103-CFE9-AF4F-BF2A-6E1725CA58C5}" type="sibTrans" cxnId="{6059D5EC-9840-2F45-B0C3-B58C315FA6EB}">
      <dgm:prSet/>
      <dgm:spPr/>
      <dgm:t>
        <a:bodyPr/>
        <a:lstStyle/>
        <a:p>
          <a:endParaRPr lang="en-GB" sz="1600">
            <a:solidFill>
              <a:schemeClr val="bg1"/>
            </a:solidFill>
            <a:latin typeface="+mn-lt"/>
          </a:endParaRPr>
        </a:p>
      </dgm:t>
    </dgm:pt>
    <dgm:pt modelId="{B91C4CB3-1560-E14B-9322-6CC01A28C816}" type="pres">
      <dgm:prSet presAssocID="{8293EF79-B295-B447-9132-C05C4461BCF6}" presName="linear" presStyleCnt="0">
        <dgm:presLayoutVars>
          <dgm:dir/>
          <dgm:animLvl val="lvl"/>
          <dgm:resizeHandles val="exact"/>
        </dgm:presLayoutVars>
      </dgm:prSet>
      <dgm:spPr/>
    </dgm:pt>
    <dgm:pt modelId="{F8BA2199-7E1E-4B4F-A648-62F6382BD65B}" type="pres">
      <dgm:prSet presAssocID="{F1741A13-E582-FC45-A689-908FCB75A501}" presName="parentLin" presStyleCnt="0"/>
      <dgm:spPr/>
    </dgm:pt>
    <dgm:pt modelId="{337D892B-1915-4E47-82CB-34C2B037CB28}" type="pres">
      <dgm:prSet presAssocID="{F1741A13-E582-FC45-A689-908FCB75A501}" presName="parentLeftMargin" presStyleLbl="node1" presStyleIdx="0" presStyleCnt="7"/>
      <dgm:spPr/>
    </dgm:pt>
    <dgm:pt modelId="{32092B2E-57F5-6A43-ABC0-54240D50A68C}" type="pres">
      <dgm:prSet presAssocID="{F1741A13-E582-FC45-A689-908FCB75A501}" presName="parentText" presStyleLbl="node1" presStyleIdx="0" presStyleCnt="7" custScaleX="122879" custScaleY="336509">
        <dgm:presLayoutVars>
          <dgm:chMax val="0"/>
          <dgm:bulletEnabled val="1"/>
        </dgm:presLayoutVars>
      </dgm:prSet>
      <dgm:spPr/>
    </dgm:pt>
    <dgm:pt modelId="{9CF1DBFA-F4EF-5941-AC62-C444F0E27C85}" type="pres">
      <dgm:prSet presAssocID="{F1741A13-E582-FC45-A689-908FCB75A501}" presName="negativeSpace" presStyleCnt="0"/>
      <dgm:spPr/>
    </dgm:pt>
    <dgm:pt modelId="{B4B79820-E42B-274D-AB6E-5AC570C701F0}" type="pres">
      <dgm:prSet presAssocID="{F1741A13-E582-FC45-A689-908FCB75A501}" presName="childText" presStyleLbl="conFgAcc1" presStyleIdx="0" presStyleCnt="7" custScaleY="176911" custLinFactY="-42355" custLinFactNeighborY="-100000">
        <dgm:presLayoutVars>
          <dgm:bulletEnabled val="1"/>
        </dgm:presLayoutVars>
      </dgm:prSet>
      <dgm:spPr>
        <a:ln>
          <a:solidFill>
            <a:srgbClr val="4F81BD"/>
          </a:solidFill>
        </a:ln>
      </dgm:spPr>
    </dgm:pt>
    <dgm:pt modelId="{89AEC7AC-A984-CF41-AB1D-E6CDD535962F}" type="pres">
      <dgm:prSet presAssocID="{17735488-AF91-544D-8F22-D8E2E97B68CB}" presName="spaceBetweenRectangles" presStyleCnt="0"/>
      <dgm:spPr/>
    </dgm:pt>
    <dgm:pt modelId="{6DD47532-7D31-E64C-A9C9-21A148013956}" type="pres">
      <dgm:prSet presAssocID="{8D372626-D84F-CF40-9FD3-A8839F13E1E3}" presName="parentLin" presStyleCnt="0"/>
      <dgm:spPr/>
    </dgm:pt>
    <dgm:pt modelId="{EAFE5364-226F-0245-82BD-C94361CEEA66}" type="pres">
      <dgm:prSet presAssocID="{8D372626-D84F-CF40-9FD3-A8839F13E1E3}" presName="parentLeftMargin" presStyleLbl="node1" presStyleIdx="0" presStyleCnt="7"/>
      <dgm:spPr/>
    </dgm:pt>
    <dgm:pt modelId="{420B0611-6555-9B4F-AF76-1C698FBF5CCF}" type="pres">
      <dgm:prSet presAssocID="{8D372626-D84F-CF40-9FD3-A8839F13E1E3}" presName="parentText" presStyleLbl="node1" presStyleIdx="1" presStyleCnt="7" custScaleX="122879" custScaleY="409346">
        <dgm:presLayoutVars>
          <dgm:chMax val="0"/>
          <dgm:bulletEnabled val="1"/>
        </dgm:presLayoutVars>
      </dgm:prSet>
      <dgm:spPr/>
    </dgm:pt>
    <dgm:pt modelId="{D16F2680-3D3B-8D4F-9054-D175E0FD6966}" type="pres">
      <dgm:prSet presAssocID="{8D372626-D84F-CF40-9FD3-A8839F13E1E3}" presName="negativeSpace" presStyleCnt="0"/>
      <dgm:spPr/>
    </dgm:pt>
    <dgm:pt modelId="{DDFC2808-1C90-444B-B846-BF42EED50455}" type="pres">
      <dgm:prSet presAssocID="{8D372626-D84F-CF40-9FD3-A8839F13E1E3}" presName="childText" presStyleLbl="conFgAcc1" presStyleIdx="1" presStyleCnt="7" custScaleY="176911" custLinFactY="-42355" custLinFactNeighborY="-100000">
        <dgm:presLayoutVars>
          <dgm:bulletEnabled val="1"/>
        </dgm:presLayoutVars>
      </dgm:prSet>
      <dgm:spPr>
        <a:ln>
          <a:solidFill>
            <a:srgbClr val="4F81BD"/>
          </a:solidFill>
        </a:ln>
      </dgm:spPr>
    </dgm:pt>
    <dgm:pt modelId="{4B7D1C6F-E24E-9045-8C91-1E21D908DF40}" type="pres">
      <dgm:prSet presAssocID="{E5D428C2-8B41-3540-8670-8F186C750682}" presName="spaceBetweenRectangles" presStyleCnt="0"/>
      <dgm:spPr/>
    </dgm:pt>
    <dgm:pt modelId="{7A828E9B-CFEB-DA41-A5F0-75082EE65625}" type="pres">
      <dgm:prSet presAssocID="{3EC14C8A-D7A6-0F49-BD93-152F8EB5AF98}" presName="parentLin" presStyleCnt="0"/>
      <dgm:spPr/>
    </dgm:pt>
    <dgm:pt modelId="{21F2E53D-F491-D343-87A8-B74D82352FAB}" type="pres">
      <dgm:prSet presAssocID="{3EC14C8A-D7A6-0F49-BD93-152F8EB5AF98}" presName="parentLeftMargin" presStyleLbl="node1" presStyleIdx="1" presStyleCnt="7"/>
      <dgm:spPr/>
    </dgm:pt>
    <dgm:pt modelId="{D06D5E7C-062A-F543-A0C5-52237BAF793C}" type="pres">
      <dgm:prSet presAssocID="{3EC14C8A-D7A6-0F49-BD93-152F8EB5AF98}" presName="parentText" presStyleLbl="node1" presStyleIdx="2" presStyleCnt="7" custScaleX="122879" custScaleY="368832">
        <dgm:presLayoutVars>
          <dgm:chMax val="0"/>
          <dgm:bulletEnabled val="1"/>
        </dgm:presLayoutVars>
      </dgm:prSet>
      <dgm:spPr/>
    </dgm:pt>
    <dgm:pt modelId="{8A1578E1-B62F-F14F-8731-1788CB14132A}" type="pres">
      <dgm:prSet presAssocID="{3EC14C8A-D7A6-0F49-BD93-152F8EB5AF98}" presName="negativeSpace" presStyleCnt="0"/>
      <dgm:spPr/>
    </dgm:pt>
    <dgm:pt modelId="{A5466D2F-BC13-854F-8D82-F6D503917B95}" type="pres">
      <dgm:prSet presAssocID="{3EC14C8A-D7A6-0F49-BD93-152F8EB5AF98}" presName="childText" presStyleLbl="conFgAcc1" presStyleIdx="2" presStyleCnt="7" custScaleY="176911" custLinFactY="-42355" custLinFactNeighborY="-100000">
        <dgm:presLayoutVars>
          <dgm:bulletEnabled val="1"/>
        </dgm:presLayoutVars>
      </dgm:prSet>
      <dgm:spPr>
        <a:ln>
          <a:solidFill>
            <a:srgbClr val="4F81BD"/>
          </a:solidFill>
        </a:ln>
      </dgm:spPr>
    </dgm:pt>
    <dgm:pt modelId="{8914E46E-6B86-A54E-98CA-032D183EB7D3}" type="pres">
      <dgm:prSet presAssocID="{8398A311-EDB0-3D4C-867D-BF84317CD5A8}" presName="spaceBetweenRectangles" presStyleCnt="0"/>
      <dgm:spPr/>
    </dgm:pt>
    <dgm:pt modelId="{483BBDF6-ADC9-594E-869A-2958F973C69E}" type="pres">
      <dgm:prSet presAssocID="{CB887301-E946-CE44-A8C3-D820F6C6AE6B}" presName="parentLin" presStyleCnt="0"/>
      <dgm:spPr/>
    </dgm:pt>
    <dgm:pt modelId="{663C4274-AD0E-9E47-9A63-8F31D82FE848}" type="pres">
      <dgm:prSet presAssocID="{CB887301-E946-CE44-A8C3-D820F6C6AE6B}" presName="parentLeftMargin" presStyleLbl="node1" presStyleIdx="2" presStyleCnt="7"/>
      <dgm:spPr/>
    </dgm:pt>
    <dgm:pt modelId="{806C164E-0E08-B34F-9A8B-777E0B4E747E}" type="pres">
      <dgm:prSet presAssocID="{CB887301-E946-CE44-A8C3-D820F6C6AE6B}" presName="parentText" presStyleLbl="node1" presStyleIdx="3" presStyleCnt="7" custScaleX="122879" custScaleY="336509">
        <dgm:presLayoutVars>
          <dgm:chMax val="0"/>
          <dgm:bulletEnabled val="1"/>
        </dgm:presLayoutVars>
      </dgm:prSet>
      <dgm:spPr/>
    </dgm:pt>
    <dgm:pt modelId="{29F9F164-FBAE-F14F-B181-717519EF3EE6}" type="pres">
      <dgm:prSet presAssocID="{CB887301-E946-CE44-A8C3-D820F6C6AE6B}" presName="negativeSpace" presStyleCnt="0"/>
      <dgm:spPr/>
    </dgm:pt>
    <dgm:pt modelId="{5B453E81-2B96-C94D-BA16-228E0B38FFEB}" type="pres">
      <dgm:prSet presAssocID="{CB887301-E946-CE44-A8C3-D820F6C6AE6B}" presName="childText" presStyleLbl="conFgAcc1" presStyleIdx="3" presStyleCnt="7" custScaleY="176911" custLinFactY="-42355" custLinFactNeighborY="-100000">
        <dgm:presLayoutVars>
          <dgm:bulletEnabled val="1"/>
        </dgm:presLayoutVars>
      </dgm:prSet>
      <dgm:spPr>
        <a:ln>
          <a:solidFill>
            <a:srgbClr val="4F81BD"/>
          </a:solidFill>
        </a:ln>
      </dgm:spPr>
    </dgm:pt>
    <dgm:pt modelId="{648369B9-AC45-BD44-BD12-4C8211581F4F}" type="pres">
      <dgm:prSet presAssocID="{86267381-014E-114B-A5BD-1DA71ADFDD28}" presName="spaceBetweenRectangles" presStyleCnt="0"/>
      <dgm:spPr/>
    </dgm:pt>
    <dgm:pt modelId="{414AAB94-6098-3947-B59C-2814C494F627}" type="pres">
      <dgm:prSet presAssocID="{0C21F8E4-7194-EC47-83FA-53026A731D89}" presName="parentLin" presStyleCnt="0"/>
      <dgm:spPr/>
    </dgm:pt>
    <dgm:pt modelId="{E6F3E9FE-DBC1-9749-BE9B-3C56BDA2C829}" type="pres">
      <dgm:prSet presAssocID="{0C21F8E4-7194-EC47-83FA-53026A731D89}" presName="parentLeftMargin" presStyleLbl="node1" presStyleIdx="3" presStyleCnt="7"/>
      <dgm:spPr/>
    </dgm:pt>
    <dgm:pt modelId="{AAB78661-F945-284D-9896-EDAE79A89279}" type="pres">
      <dgm:prSet presAssocID="{0C21F8E4-7194-EC47-83FA-53026A731D89}" presName="parentText" presStyleLbl="node1" presStyleIdx="4" presStyleCnt="7" custScaleX="122879" custScaleY="336509">
        <dgm:presLayoutVars>
          <dgm:chMax val="0"/>
          <dgm:bulletEnabled val="1"/>
        </dgm:presLayoutVars>
      </dgm:prSet>
      <dgm:spPr/>
    </dgm:pt>
    <dgm:pt modelId="{E115379C-8B00-B34A-98C5-15CC79B41F82}" type="pres">
      <dgm:prSet presAssocID="{0C21F8E4-7194-EC47-83FA-53026A731D89}" presName="negativeSpace" presStyleCnt="0"/>
      <dgm:spPr/>
    </dgm:pt>
    <dgm:pt modelId="{9AACBC37-972E-814F-91F5-2F8D7299CC2E}" type="pres">
      <dgm:prSet presAssocID="{0C21F8E4-7194-EC47-83FA-53026A731D89}" presName="childText" presStyleLbl="conFgAcc1" presStyleIdx="4" presStyleCnt="7" custScaleY="176911" custLinFactY="-42355" custLinFactNeighborY="-100000">
        <dgm:presLayoutVars>
          <dgm:bulletEnabled val="1"/>
        </dgm:presLayoutVars>
      </dgm:prSet>
      <dgm:spPr>
        <a:ln>
          <a:solidFill>
            <a:srgbClr val="4F81BD"/>
          </a:solidFill>
        </a:ln>
      </dgm:spPr>
    </dgm:pt>
    <dgm:pt modelId="{A49E247B-9C27-E740-AB3E-6EB2181CFF75}" type="pres">
      <dgm:prSet presAssocID="{15887798-1BFA-134D-984D-2C1636569B20}" presName="spaceBetweenRectangles" presStyleCnt="0"/>
      <dgm:spPr/>
    </dgm:pt>
    <dgm:pt modelId="{D09517D3-DAC0-5C4F-871F-DEC810085CBF}" type="pres">
      <dgm:prSet presAssocID="{CC56A904-8C7A-5E49-A58F-3D3651352595}" presName="parentLin" presStyleCnt="0"/>
      <dgm:spPr/>
    </dgm:pt>
    <dgm:pt modelId="{30F9E6F2-A655-0F4B-8D93-B40436194CA7}" type="pres">
      <dgm:prSet presAssocID="{CC56A904-8C7A-5E49-A58F-3D3651352595}" presName="parentLeftMargin" presStyleLbl="node1" presStyleIdx="4" presStyleCnt="7"/>
      <dgm:spPr/>
    </dgm:pt>
    <dgm:pt modelId="{A9094475-0442-D342-B04A-ED3167EE8982}" type="pres">
      <dgm:prSet presAssocID="{CC56A904-8C7A-5E49-A58F-3D3651352595}" presName="parentText" presStyleLbl="node1" presStyleIdx="5" presStyleCnt="7" custScaleX="122879" custScaleY="336509">
        <dgm:presLayoutVars>
          <dgm:chMax val="0"/>
          <dgm:bulletEnabled val="1"/>
        </dgm:presLayoutVars>
      </dgm:prSet>
      <dgm:spPr/>
    </dgm:pt>
    <dgm:pt modelId="{005BDF35-DCBD-624E-93A3-37B123AB5F63}" type="pres">
      <dgm:prSet presAssocID="{CC56A904-8C7A-5E49-A58F-3D3651352595}" presName="negativeSpace" presStyleCnt="0"/>
      <dgm:spPr/>
    </dgm:pt>
    <dgm:pt modelId="{A8C448BE-1C39-4140-9D9E-4D5BEE7DA245}" type="pres">
      <dgm:prSet presAssocID="{CC56A904-8C7A-5E49-A58F-3D3651352595}" presName="childText" presStyleLbl="conFgAcc1" presStyleIdx="5" presStyleCnt="7" custScaleY="176911" custLinFactY="-42355" custLinFactNeighborY="-100000">
        <dgm:presLayoutVars>
          <dgm:bulletEnabled val="1"/>
        </dgm:presLayoutVars>
      </dgm:prSet>
      <dgm:spPr>
        <a:ln>
          <a:solidFill>
            <a:srgbClr val="4F81BD"/>
          </a:solidFill>
        </a:ln>
      </dgm:spPr>
    </dgm:pt>
    <dgm:pt modelId="{0D3EFCD4-A171-994B-B3CF-49C049BF9B86}" type="pres">
      <dgm:prSet presAssocID="{D59713A7-956C-DD49-94B6-8A430C640B6C}" presName="spaceBetweenRectangles" presStyleCnt="0"/>
      <dgm:spPr/>
    </dgm:pt>
    <dgm:pt modelId="{3A24B5D7-EDF5-E048-8E31-CC3AAF49A4A1}" type="pres">
      <dgm:prSet presAssocID="{3E61C156-D5FC-5E4C-895F-FFAF29A27583}" presName="parentLin" presStyleCnt="0"/>
      <dgm:spPr/>
    </dgm:pt>
    <dgm:pt modelId="{6D0D3121-937C-5A4F-9156-5B1FAB76E6F0}" type="pres">
      <dgm:prSet presAssocID="{3E61C156-D5FC-5E4C-895F-FFAF29A27583}" presName="parentLeftMargin" presStyleLbl="node1" presStyleIdx="5" presStyleCnt="7"/>
      <dgm:spPr/>
    </dgm:pt>
    <dgm:pt modelId="{1564A691-B31A-1A4B-AC54-3A321FE19A39}" type="pres">
      <dgm:prSet presAssocID="{3E61C156-D5FC-5E4C-895F-FFAF29A27583}" presName="parentText" presStyleLbl="node1" presStyleIdx="6" presStyleCnt="7" custScaleX="122879" custScaleY="336509">
        <dgm:presLayoutVars>
          <dgm:chMax val="0"/>
          <dgm:bulletEnabled val="1"/>
        </dgm:presLayoutVars>
      </dgm:prSet>
      <dgm:spPr/>
    </dgm:pt>
    <dgm:pt modelId="{104B6152-06C1-E942-A5B2-80AF86F17599}" type="pres">
      <dgm:prSet presAssocID="{3E61C156-D5FC-5E4C-895F-FFAF29A27583}" presName="negativeSpace" presStyleCnt="0"/>
      <dgm:spPr/>
    </dgm:pt>
    <dgm:pt modelId="{A1B3B0CA-9ABD-AE41-9EF0-D7DF9A9652D4}" type="pres">
      <dgm:prSet presAssocID="{3E61C156-D5FC-5E4C-895F-FFAF29A27583}" presName="childText" presStyleLbl="conFgAcc1" presStyleIdx="6" presStyleCnt="7" custScaleY="176911" custLinFactY="-5212" custLinFactNeighborY="-100000">
        <dgm:presLayoutVars>
          <dgm:bulletEnabled val="1"/>
        </dgm:presLayoutVars>
      </dgm:prSet>
      <dgm:spPr>
        <a:ln>
          <a:solidFill>
            <a:srgbClr val="4F81BD"/>
          </a:solidFill>
        </a:ln>
      </dgm:spPr>
    </dgm:pt>
  </dgm:ptLst>
  <dgm:cxnLst>
    <dgm:cxn modelId="{B918D202-5B1F-8644-A4C2-D0AAC9DEC85C}" type="presOf" srcId="{CB887301-E946-CE44-A8C3-D820F6C6AE6B}" destId="{806C164E-0E08-B34F-9A8B-777E0B4E747E}" srcOrd="1" destOrd="0" presId="urn:microsoft.com/office/officeart/2005/8/layout/list1"/>
    <dgm:cxn modelId="{64EC7B07-CF26-2940-B838-269100904449}" type="presOf" srcId="{CC56A904-8C7A-5E49-A58F-3D3651352595}" destId="{30F9E6F2-A655-0F4B-8D93-B40436194CA7}" srcOrd="0" destOrd="0" presId="urn:microsoft.com/office/officeart/2005/8/layout/list1"/>
    <dgm:cxn modelId="{12164B1F-1FC3-824E-B9C2-EFDD9DB5D570}" srcId="{8293EF79-B295-B447-9132-C05C4461BCF6}" destId="{3EC14C8A-D7A6-0F49-BD93-152F8EB5AF98}" srcOrd="2" destOrd="0" parTransId="{9E5E8036-4B17-A641-926E-653C7BA53201}" sibTransId="{8398A311-EDB0-3D4C-867D-BF84317CD5A8}"/>
    <dgm:cxn modelId="{DE372939-8A75-3641-8103-55FE2E730394}" type="presOf" srcId="{0C21F8E4-7194-EC47-83FA-53026A731D89}" destId="{E6F3E9FE-DBC1-9749-BE9B-3C56BDA2C829}" srcOrd="0" destOrd="0" presId="urn:microsoft.com/office/officeart/2005/8/layout/list1"/>
    <dgm:cxn modelId="{FE969C3F-8AB9-0B4E-92EB-8D7C19932C3E}" type="presOf" srcId="{0C21F8E4-7194-EC47-83FA-53026A731D89}" destId="{AAB78661-F945-284D-9896-EDAE79A89279}" srcOrd="1" destOrd="0" presId="urn:microsoft.com/office/officeart/2005/8/layout/list1"/>
    <dgm:cxn modelId="{27AE0760-A484-4641-BEBE-1B750D9484EE}" type="presOf" srcId="{F1741A13-E582-FC45-A689-908FCB75A501}" destId="{32092B2E-57F5-6A43-ABC0-54240D50A68C}" srcOrd="1" destOrd="0" presId="urn:microsoft.com/office/officeart/2005/8/layout/list1"/>
    <dgm:cxn modelId="{460FE047-AA84-E64D-9A22-C5BAE4A73648}" type="presOf" srcId="{8D372626-D84F-CF40-9FD3-A8839F13E1E3}" destId="{EAFE5364-226F-0245-82BD-C94361CEEA66}" srcOrd="0" destOrd="0" presId="urn:microsoft.com/office/officeart/2005/8/layout/list1"/>
    <dgm:cxn modelId="{939C886D-14A6-2449-81B3-F6EA2F704918}" srcId="{8293EF79-B295-B447-9132-C05C4461BCF6}" destId="{CC56A904-8C7A-5E49-A58F-3D3651352595}" srcOrd="5" destOrd="0" parTransId="{85CC25E5-1299-C542-8E54-7AE56FC7EAC8}" sibTransId="{D59713A7-956C-DD49-94B6-8A430C640B6C}"/>
    <dgm:cxn modelId="{216B7672-6C36-B047-A71A-78F3EE89AA21}" type="presOf" srcId="{3E61C156-D5FC-5E4C-895F-FFAF29A27583}" destId="{6D0D3121-937C-5A4F-9156-5B1FAB76E6F0}" srcOrd="0" destOrd="0" presId="urn:microsoft.com/office/officeart/2005/8/layout/list1"/>
    <dgm:cxn modelId="{8BBBC272-B2A0-B944-A0FF-D53C17CE13AB}" type="presOf" srcId="{F1741A13-E582-FC45-A689-908FCB75A501}" destId="{337D892B-1915-4E47-82CB-34C2B037CB28}" srcOrd="0" destOrd="0" presId="urn:microsoft.com/office/officeart/2005/8/layout/list1"/>
    <dgm:cxn modelId="{15661682-45A6-2047-A540-513B55D52877}" type="presOf" srcId="{8293EF79-B295-B447-9132-C05C4461BCF6}" destId="{B91C4CB3-1560-E14B-9322-6CC01A28C816}" srcOrd="0" destOrd="0" presId="urn:microsoft.com/office/officeart/2005/8/layout/list1"/>
    <dgm:cxn modelId="{1CC31085-CE60-0C42-8E0E-A808A8171F3E}" srcId="{8293EF79-B295-B447-9132-C05C4461BCF6}" destId="{8D372626-D84F-CF40-9FD3-A8839F13E1E3}" srcOrd="1" destOrd="0" parTransId="{4858FACB-6492-964A-9823-40CD9050D100}" sibTransId="{E5D428C2-8B41-3540-8670-8F186C750682}"/>
    <dgm:cxn modelId="{2530018A-0EEF-E34D-B3E7-FA132AFECF17}" type="presOf" srcId="{CB887301-E946-CE44-A8C3-D820F6C6AE6B}" destId="{663C4274-AD0E-9E47-9A63-8F31D82FE848}" srcOrd="0" destOrd="0" presId="urn:microsoft.com/office/officeart/2005/8/layout/list1"/>
    <dgm:cxn modelId="{85B09393-753B-DC46-BF0A-4C82B0485C90}" type="presOf" srcId="{3EC14C8A-D7A6-0F49-BD93-152F8EB5AF98}" destId="{21F2E53D-F491-D343-87A8-B74D82352FAB}" srcOrd="0" destOrd="0" presId="urn:microsoft.com/office/officeart/2005/8/layout/list1"/>
    <dgm:cxn modelId="{B2B4CDAD-96A1-2E4A-9309-41C3CDE27C5E}" type="presOf" srcId="{CC56A904-8C7A-5E49-A58F-3D3651352595}" destId="{A9094475-0442-D342-B04A-ED3167EE8982}" srcOrd="1" destOrd="0" presId="urn:microsoft.com/office/officeart/2005/8/layout/list1"/>
    <dgm:cxn modelId="{4073B4B3-AA2C-A149-A141-F6B9D976B121}" srcId="{8293EF79-B295-B447-9132-C05C4461BCF6}" destId="{F1741A13-E582-FC45-A689-908FCB75A501}" srcOrd="0" destOrd="0" parTransId="{88C64C15-185E-BA44-9068-4F883815CC6A}" sibTransId="{17735488-AF91-544D-8F22-D8E2E97B68CB}"/>
    <dgm:cxn modelId="{EF9CE8C6-CC20-EB46-9A3C-AC11A974FE32}" srcId="{8293EF79-B295-B447-9132-C05C4461BCF6}" destId="{0C21F8E4-7194-EC47-83FA-53026A731D89}" srcOrd="4" destOrd="0" parTransId="{A70E14E9-F7EC-0947-99F1-D81ABB117006}" sibTransId="{15887798-1BFA-134D-984D-2C1636569B20}"/>
    <dgm:cxn modelId="{3A71DACC-A637-7D43-9594-F7679EA76004}" type="presOf" srcId="{3EC14C8A-D7A6-0F49-BD93-152F8EB5AF98}" destId="{D06D5E7C-062A-F543-A0C5-52237BAF793C}" srcOrd="1" destOrd="0" presId="urn:microsoft.com/office/officeart/2005/8/layout/list1"/>
    <dgm:cxn modelId="{4BA802D9-306D-EF4F-A01A-252D14F08F87}" type="presOf" srcId="{3E61C156-D5FC-5E4C-895F-FFAF29A27583}" destId="{1564A691-B31A-1A4B-AC54-3A321FE19A39}" srcOrd="1" destOrd="0" presId="urn:microsoft.com/office/officeart/2005/8/layout/list1"/>
    <dgm:cxn modelId="{F56EBCE8-83F8-DE44-8131-12B53A58EEEA}" type="presOf" srcId="{8D372626-D84F-CF40-9FD3-A8839F13E1E3}" destId="{420B0611-6555-9B4F-AF76-1C698FBF5CCF}" srcOrd="1" destOrd="0" presId="urn:microsoft.com/office/officeart/2005/8/layout/list1"/>
    <dgm:cxn modelId="{6059D5EC-9840-2F45-B0C3-B58C315FA6EB}" srcId="{8293EF79-B295-B447-9132-C05C4461BCF6}" destId="{3E61C156-D5FC-5E4C-895F-FFAF29A27583}" srcOrd="6" destOrd="0" parTransId="{B8D01CCE-8A5A-C743-9C37-ABD7B6C6225D}" sibTransId="{1E9E2103-CFE9-AF4F-BF2A-6E1725CA58C5}"/>
    <dgm:cxn modelId="{297DB5EE-76DD-9B4D-AED2-EBE67250773C}" srcId="{8293EF79-B295-B447-9132-C05C4461BCF6}" destId="{CB887301-E946-CE44-A8C3-D820F6C6AE6B}" srcOrd="3" destOrd="0" parTransId="{38501DE6-CF65-4840-ABA4-1D22FD2E0D96}" sibTransId="{86267381-014E-114B-A5BD-1DA71ADFDD28}"/>
    <dgm:cxn modelId="{8811E3E8-47ED-8D41-8061-59625EAA4283}" type="presParOf" srcId="{B91C4CB3-1560-E14B-9322-6CC01A28C816}" destId="{F8BA2199-7E1E-4B4F-A648-62F6382BD65B}" srcOrd="0" destOrd="0" presId="urn:microsoft.com/office/officeart/2005/8/layout/list1"/>
    <dgm:cxn modelId="{B443B2C6-5700-9D4C-A336-AB31F0B9624C}" type="presParOf" srcId="{F8BA2199-7E1E-4B4F-A648-62F6382BD65B}" destId="{337D892B-1915-4E47-82CB-34C2B037CB28}" srcOrd="0" destOrd="0" presId="urn:microsoft.com/office/officeart/2005/8/layout/list1"/>
    <dgm:cxn modelId="{4F9523C7-2EFD-B047-B5E5-7603D358C293}" type="presParOf" srcId="{F8BA2199-7E1E-4B4F-A648-62F6382BD65B}" destId="{32092B2E-57F5-6A43-ABC0-54240D50A68C}" srcOrd="1" destOrd="0" presId="urn:microsoft.com/office/officeart/2005/8/layout/list1"/>
    <dgm:cxn modelId="{00E87A09-25E3-F84D-91A2-E9B68CC6B84F}" type="presParOf" srcId="{B91C4CB3-1560-E14B-9322-6CC01A28C816}" destId="{9CF1DBFA-F4EF-5941-AC62-C444F0E27C85}" srcOrd="1" destOrd="0" presId="urn:microsoft.com/office/officeart/2005/8/layout/list1"/>
    <dgm:cxn modelId="{A957A358-16E7-C24B-A439-C58F2779D980}" type="presParOf" srcId="{B91C4CB3-1560-E14B-9322-6CC01A28C816}" destId="{B4B79820-E42B-274D-AB6E-5AC570C701F0}" srcOrd="2" destOrd="0" presId="urn:microsoft.com/office/officeart/2005/8/layout/list1"/>
    <dgm:cxn modelId="{C72AA999-21D0-B449-BF49-F7748F2DB3BA}" type="presParOf" srcId="{B91C4CB3-1560-E14B-9322-6CC01A28C816}" destId="{89AEC7AC-A984-CF41-AB1D-E6CDD535962F}" srcOrd="3" destOrd="0" presId="urn:microsoft.com/office/officeart/2005/8/layout/list1"/>
    <dgm:cxn modelId="{A326873D-9BBE-AF40-8C92-0FAE321DC889}" type="presParOf" srcId="{B91C4CB3-1560-E14B-9322-6CC01A28C816}" destId="{6DD47532-7D31-E64C-A9C9-21A148013956}" srcOrd="4" destOrd="0" presId="urn:microsoft.com/office/officeart/2005/8/layout/list1"/>
    <dgm:cxn modelId="{94FAB38B-4895-1A4C-9778-1F2242F030A0}" type="presParOf" srcId="{6DD47532-7D31-E64C-A9C9-21A148013956}" destId="{EAFE5364-226F-0245-82BD-C94361CEEA66}" srcOrd="0" destOrd="0" presId="urn:microsoft.com/office/officeart/2005/8/layout/list1"/>
    <dgm:cxn modelId="{04DF8254-7861-C642-824E-7F6388101CA9}" type="presParOf" srcId="{6DD47532-7D31-E64C-A9C9-21A148013956}" destId="{420B0611-6555-9B4F-AF76-1C698FBF5CCF}" srcOrd="1" destOrd="0" presId="urn:microsoft.com/office/officeart/2005/8/layout/list1"/>
    <dgm:cxn modelId="{F9168E52-7F0A-974B-A2B7-B6BA949D2111}" type="presParOf" srcId="{B91C4CB3-1560-E14B-9322-6CC01A28C816}" destId="{D16F2680-3D3B-8D4F-9054-D175E0FD6966}" srcOrd="5" destOrd="0" presId="urn:microsoft.com/office/officeart/2005/8/layout/list1"/>
    <dgm:cxn modelId="{2B26D1C8-3141-A140-9ECE-AC2E1194F4D3}" type="presParOf" srcId="{B91C4CB3-1560-E14B-9322-6CC01A28C816}" destId="{DDFC2808-1C90-444B-B846-BF42EED50455}" srcOrd="6" destOrd="0" presId="urn:microsoft.com/office/officeart/2005/8/layout/list1"/>
    <dgm:cxn modelId="{FB3C3A10-A1FE-EB45-A59C-FFC2C93CEA7D}" type="presParOf" srcId="{B91C4CB3-1560-E14B-9322-6CC01A28C816}" destId="{4B7D1C6F-E24E-9045-8C91-1E21D908DF40}" srcOrd="7" destOrd="0" presId="urn:microsoft.com/office/officeart/2005/8/layout/list1"/>
    <dgm:cxn modelId="{C51D83B3-102E-0145-A015-1781ED1769C8}" type="presParOf" srcId="{B91C4CB3-1560-E14B-9322-6CC01A28C816}" destId="{7A828E9B-CFEB-DA41-A5F0-75082EE65625}" srcOrd="8" destOrd="0" presId="urn:microsoft.com/office/officeart/2005/8/layout/list1"/>
    <dgm:cxn modelId="{CB5B7854-A7D4-9A4A-B6BC-747F66355254}" type="presParOf" srcId="{7A828E9B-CFEB-DA41-A5F0-75082EE65625}" destId="{21F2E53D-F491-D343-87A8-B74D82352FAB}" srcOrd="0" destOrd="0" presId="urn:microsoft.com/office/officeart/2005/8/layout/list1"/>
    <dgm:cxn modelId="{85F014DC-568E-4940-AD2F-D1DA1FDEC586}" type="presParOf" srcId="{7A828E9B-CFEB-DA41-A5F0-75082EE65625}" destId="{D06D5E7C-062A-F543-A0C5-52237BAF793C}" srcOrd="1" destOrd="0" presId="urn:microsoft.com/office/officeart/2005/8/layout/list1"/>
    <dgm:cxn modelId="{CF5670F9-3BA4-234C-BACC-1A85FBF80FE3}" type="presParOf" srcId="{B91C4CB3-1560-E14B-9322-6CC01A28C816}" destId="{8A1578E1-B62F-F14F-8731-1788CB14132A}" srcOrd="9" destOrd="0" presId="urn:microsoft.com/office/officeart/2005/8/layout/list1"/>
    <dgm:cxn modelId="{A24FA569-FE4C-0449-93D0-F27D4332726F}" type="presParOf" srcId="{B91C4CB3-1560-E14B-9322-6CC01A28C816}" destId="{A5466D2F-BC13-854F-8D82-F6D503917B95}" srcOrd="10" destOrd="0" presId="urn:microsoft.com/office/officeart/2005/8/layout/list1"/>
    <dgm:cxn modelId="{4E2CF3AC-7469-1840-B3A4-59A8F2EB6D31}" type="presParOf" srcId="{B91C4CB3-1560-E14B-9322-6CC01A28C816}" destId="{8914E46E-6B86-A54E-98CA-032D183EB7D3}" srcOrd="11" destOrd="0" presId="urn:microsoft.com/office/officeart/2005/8/layout/list1"/>
    <dgm:cxn modelId="{C6F8DD85-9A2F-914B-B5E8-509053324598}" type="presParOf" srcId="{B91C4CB3-1560-E14B-9322-6CC01A28C816}" destId="{483BBDF6-ADC9-594E-869A-2958F973C69E}" srcOrd="12" destOrd="0" presId="urn:microsoft.com/office/officeart/2005/8/layout/list1"/>
    <dgm:cxn modelId="{F3324F92-F834-3F4E-91E2-67E3A20947E3}" type="presParOf" srcId="{483BBDF6-ADC9-594E-869A-2958F973C69E}" destId="{663C4274-AD0E-9E47-9A63-8F31D82FE848}" srcOrd="0" destOrd="0" presId="urn:microsoft.com/office/officeart/2005/8/layout/list1"/>
    <dgm:cxn modelId="{BF4C7590-2095-1346-A319-23F7E0DDA39B}" type="presParOf" srcId="{483BBDF6-ADC9-594E-869A-2958F973C69E}" destId="{806C164E-0E08-B34F-9A8B-777E0B4E747E}" srcOrd="1" destOrd="0" presId="urn:microsoft.com/office/officeart/2005/8/layout/list1"/>
    <dgm:cxn modelId="{3C885816-2EE9-224C-8951-8055EE43FADB}" type="presParOf" srcId="{B91C4CB3-1560-E14B-9322-6CC01A28C816}" destId="{29F9F164-FBAE-F14F-B181-717519EF3EE6}" srcOrd="13" destOrd="0" presId="urn:microsoft.com/office/officeart/2005/8/layout/list1"/>
    <dgm:cxn modelId="{C6E8B850-C44F-FA43-9033-9B7B26A0207C}" type="presParOf" srcId="{B91C4CB3-1560-E14B-9322-6CC01A28C816}" destId="{5B453E81-2B96-C94D-BA16-228E0B38FFEB}" srcOrd="14" destOrd="0" presId="urn:microsoft.com/office/officeart/2005/8/layout/list1"/>
    <dgm:cxn modelId="{A2B67796-5DC1-6848-8290-2C82DBEF57B6}" type="presParOf" srcId="{B91C4CB3-1560-E14B-9322-6CC01A28C816}" destId="{648369B9-AC45-BD44-BD12-4C8211581F4F}" srcOrd="15" destOrd="0" presId="urn:microsoft.com/office/officeart/2005/8/layout/list1"/>
    <dgm:cxn modelId="{FAC58152-77F7-7F4E-B968-C61854BB9BB3}" type="presParOf" srcId="{B91C4CB3-1560-E14B-9322-6CC01A28C816}" destId="{414AAB94-6098-3947-B59C-2814C494F627}" srcOrd="16" destOrd="0" presId="urn:microsoft.com/office/officeart/2005/8/layout/list1"/>
    <dgm:cxn modelId="{02E58FF3-6624-0E45-9D8E-A5DFBD6B93FC}" type="presParOf" srcId="{414AAB94-6098-3947-B59C-2814C494F627}" destId="{E6F3E9FE-DBC1-9749-BE9B-3C56BDA2C829}" srcOrd="0" destOrd="0" presId="urn:microsoft.com/office/officeart/2005/8/layout/list1"/>
    <dgm:cxn modelId="{54CF9053-5FFF-974A-B15A-603B2575D06B}" type="presParOf" srcId="{414AAB94-6098-3947-B59C-2814C494F627}" destId="{AAB78661-F945-284D-9896-EDAE79A89279}" srcOrd="1" destOrd="0" presId="urn:microsoft.com/office/officeart/2005/8/layout/list1"/>
    <dgm:cxn modelId="{02F3A7E9-A161-4C41-800B-FB677E82D7DB}" type="presParOf" srcId="{B91C4CB3-1560-E14B-9322-6CC01A28C816}" destId="{E115379C-8B00-B34A-98C5-15CC79B41F82}" srcOrd="17" destOrd="0" presId="urn:microsoft.com/office/officeart/2005/8/layout/list1"/>
    <dgm:cxn modelId="{E34D1F57-B54E-8347-B258-8E26C7C54CE3}" type="presParOf" srcId="{B91C4CB3-1560-E14B-9322-6CC01A28C816}" destId="{9AACBC37-972E-814F-91F5-2F8D7299CC2E}" srcOrd="18" destOrd="0" presId="urn:microsoft.com/office/officeart/2005/8/layout/list1"/>
    <dgm:cxn modelId="{41EADD98-E7FF-7E4A-B6B6-9B6A0EC39682}" type="presParOf" srcId="{B91C4CB3-1560-E14B-9322-6CC01A28C816}" destId="{A49E247B-9C27-E740-AB3E-6EB2181CFF75}" srcOrd="19" destOrd="0" presId="urn:microsoft.com/office/officeart/2005/8/layout/list1"/>
    <dgm:cxn modelId="{6373DBB3-89B4-0748-94E1-E12CDF11B5A3}" type="presParOf" srcId="{B91C4CB3-1560-E14B-9322-6CC01A28C816}" destId="{D09517D3-DAC0-5C4F-871F-DEC810085CBF}" srcOrd="20" destOrd="0" presId="urn:microsoft.com/office/officeart/2005/8/layout/list1"/>
    <dgm:cxn modelId="{E27C2C11-8591-D24E-BDC3-CF935E9A8DB5}" type="presParOf" srcId="{D09517D3-DAC0-5C4F-871F-DEC810085CBF}" destId="{30F9E6F2-A655-0F4B-8D93-B40436194CA7}" srcOrd="0" destOrd="0" presId="urn:microsoft.com/office/officeart/2005/8/layout/list1"/>
    <dgm:cxn modelId="{0701D7B1-3396-F041-8A64-92BAF13F16DD}" type="presParOf" srcId="{D09517D3-DAC0-5C4F-871F-DEC810085CBF}" destId="{A9094475-0442-D342-B04A-ED3167EE8982}" srcOrd="1" destOrd="0" presId="urn:microsoft.com/office/officeart/2005/8/layout/list1"/>
    <dgm:cxn modelId="{EC71BF97-8474-C14D-ACD7-79DA2614EBDE}" type="presParOf" srcId="{B91C4CB3-1560-E14B-9322-6CC01A28C816}" destId="{005BDF35-DCBD-624E-93A3-37B123AB5F63}" srcOrd="21" destOrd="0" presId="urn:microsoft.com/office/officeart/2005/8/layout/list1"/>
    <dgm:cxn modelId="{B0604F3A-216A-EC4B-8D6E-8E5FDE86B298}" type="presParOf" srcId="{B91C4CB3-1560-E14B-9322-6CC01A28C816}" destId="{A8C448BE-1C39-4140-9D9E-4D5BEE7DA245}" srcOrd="22" destOrd="0" presId="urn:microsoft.com/office/officeart/2005/8/layout/list1"/>
    <dgm:cxn modelId="{40015746-EC34-E34C-A1BF-7A89C3F8ECA9}" type="presParOf" srcId="{B91C4CB3-1560-E14B-9322-6CC01A28C816}" destId="{0D3EFCD4-A171-994B-B3CF-49C049BF9B86}" srcOrd="23" destOrd="0" presId="urn:microsoft.com/office/officeart/2005/8/layout/list1"/>
    <dgm:cxn modelId="{B37830D9-DE4C-5042-8C91-C9E291E3AC47}" type="presParOf" srcId="{B91C4CB3-1560-E14B-9322-6CC01A28C816}" destId="{3A24B5D7-EDF5-E048-8E31-CC3AAF49A4A1}" srcOrd="24" destOrd="0" presId="urn:microsoft.com/office/officeart/2005/8/layout/list1"/>
    <dgm:cxn modelId="{AEC41C7B-37DD-0F49-A7E4-5E096E49589D}" type="presParOf" srcId="{3A24B5D7-EDF5-E048-8E31-CC3AAF49A4A1}" destId="{6D0D3121-937C-5A4F-9156-5B1FAB76E6F0}" srcOrd="0" destOrd="0" presId="urn:microsoft.com/office/officeart/2005/8/layout/list1"/>
    <dgm:cxn modelId="{0772F3BE-E288-144A-8F5D-CE7196360C9A}" type="presParOf" srcId="{3A24B5D7-EDF5-E048-8E31-CC3AAF49A4A1}" destId="{1564A691-B31A-1A4B-AC54-3A321FE19A39}" srcOrd="1" destOrd="0" presId="urn:microsoft.com/office/officeart/2005/8/layout/list1"/>
    <dgm:cxn modelId="{FF5FBAB0-E2D7-D346-B80C-E0AFA4AAFE71}" type="presParOf" srcId="{B91C4CB3-1560-E14B-9322-6CC01A28C816}" destId="{104B6152-06C1-E942-A5B2-80AF86F17599}" srcOrd="25" destOrd="0" presId="urn:microsoft.com/office/officeart/2005/8/layout/list1"/>
    <dgm:cxn modelId="{C7091D17-F074-0043-B572-57E6044228D0}" type="presParOf" srcId="{B91C4CB3-1560-E14B-9322-6CC01A28C816}" destId="{A1B3B0CA-9ABD-AE41-9EF0-D7DF9A9652D4}"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93EF79-B295-B447-9132-C05C4461BCF6}"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F1741A13-E582-FC45-A689-908FCB75A501}">
      <dgm:prSet phldrT="[Text]" custT="1"/>
      <dgm:spPr>
        <a:solidFill>
          <a:srgbClr val="4F81BD"/>
        </a:solidFill>
        <a:ln>
          <a:solidFill>
            <a:srgbClr val="4F81BD"/>
          </a:solidFill>
        </a:ln>
      </dgm:spPr>
      <dgm:t>
        <a:bodyPr/>
        <a:lstStyle/>
        <a:p>
          <a:r>
            <a:rPr lang="en-GB" sz="1600">
              <a:solidFill>
                <a:schemeClr val="bg1"/>
              </a:solidFill>
              <a:latin typeface="+mn-lt"/>
              <a:ea typeface="Calibri"/>
              <a:cs typeface="Calibri"/>
              <a:sym typeface="Calibri"/>
            </a:rPr>
            <a:t>Describe the UN policies on small arm control.</a:t>
          </a:r>
          <a:endParaRPr lang="en-GB" sz="1600">
            <a:solidFill>
              <a:schemeClr val="bg1"/>
            </a:solidFill>
            <a:latin typeface="+mn-lt"/>
          </a:endParaRPr>
        </a:p>
      </dgm:t>
    </dgm:pt>
    <dgm:pt modelId="{88C64C15-185E-BA44-9068-4F883815CC6A}" type="parTrans" cxnId="{4073B4B3-AA2C-A149-A141-F6B9D976B121}">
      <dgm:prSet/>
      <dgm:spPr/>
      <dgm:t>
        <a:bodyPr/>
        <a:lstStyle/>
        <a:p>
          <a:endParaRPr lang="en-GB" sz="1600">
            <a:solidFill>
              <a:schemeClr val="bg1"/>
            </a:solidFill>
            <a:latin typeface="+mn-lt"/>
          </a:endParaRPr>
        </a:p>
      </dgm:t>
    </dgm:pt>
    <dgm:pt modelId="{17735488-AF91-544D-8F22-D8E2E97B68CB}" type="sibTrans" cxnId="{4073B4B3-AA2C-A149-A141-F6B9D976B121}">
      <dgm:prSet/>
      <dgm:spPr/>
      <dgm:t>
        <a:bodyPr/>
        <a:lstStyle/>
        <a:p>
          <a:endParaRPr lang="en-GB" sz="1600">
            <a:solidFill>
              <a:schemeClr val="bg1"/>
            </a:solidFill>
            <a:latin typeface="+mn-lt"/>
          </a:endParaRPr>
        </a:p>
      </dgm:t>
    </dgm:pt>
    <dgm:pt modelId="{8D372626-D84F-CF40-9FD3-A8839F13E1E3}">
      <dgm:prSet custT="1"/>
      <dgm:spPr>
        <a:solidFill>
          <a:srgbClr val="4F81BD"/>
        </a:solidFill>
        <a:ln>
          <a:solidFill>
            <a:srgbClr val="4F81BD"/>
          </a:solidFill>
        </a:ln>
      </dgm:spPr>
      <dgm:t>
        <a:bodyPr/>
        <a:lstStyle/>
        <a:p>
          <a:r>
            <a:rPr lang="en-GB" sz="1600">
              <a:solidFill>
                <a:schemeClr val="bg1"/>
              </a:solidFill>
              <a:latin typeface="+mn-lt"/>
              <a:ea typeface="Calibri"/>
              <a:cs typeface="Calibri"/>
              <a:sym typeface="Calibri"/>
            </a:rPr>
            <a:t>Discuss the location parameters of a weapon store and the principles of the physical security of weapons</a:t>
          </a:r>
        </a:p>
      </dgm:t>
    </dgm:pt>
    <dgm:pt modelId="{4858FACB-6492-964A-9823-40CD9050D100}" type="parTrans" cxnId="{1CC31085-CE60-0C42-8E0E-A808A8171F3E}">
      <dgm:prSet/>
      <dgm:spPr/>
      <dgm:t>
        <a:bodyPr/>
        <a:lstStyle/>
        <a:p>
          <a:endParaRPr lang="en-GB" sz="1600">
            <a:solidFill>
              <a:schemeClr val="bg1"/>
            </a:solidFill>
            <a:latin typeface="+mn-lt"/>
          </a:endParaRPr>
        </a:p>
      </dgm:t>
    </dgm:pt>
    <dgm:pt modelId="{E5D428C2-8B41-3540-8670-8F186C750682}" type="sibTrans" cxnId="{1CC31085-CE60-0C42-8E0E-A808A8171F3E}">
      <dgm:prSet/>
      <dgm:spPr/>
      <dgm:t>
        <a:bodyPr/>
        <a:lstStyle/>
        <a:p>
          <a:endParaRPr lang="en-GB" sz="1600">
            <a:solidFill>
              <a:schemeClr val="bg1"/>
            </a:solidFill>
            <a:latin typeface="+mn-lt"/>
          </a:endParaRPr>
        </a:p>
      </dgm:t>
    </dgm:pt>
    <dgm:pt modelId="{3EC14C8A-D7A6-0F49-BD93-152F8EB5AF98}">
      <dgm:prSet custT="1"/>
      <dgm:spPr>
        <a:solidFill>
          <a:srgbClr val="4F81BD"/>
        </a:solidFill>
        <a:ln>
          <a:solidFill>
            <a:srgbClr val="4F81BD"/>
          </a:solidFill>
        </a:ln>
      </dgm:spPr>
      <dgm:t>
        <a:bodyPr/>
        <a:lstStyle/>
        <a:p>
          <a:r>
            <a:rPr lang="en-GB" sz="1600">
              <a:solidFill>
                <a:schemeClr val="bg1"/>
              </a:solidFill>
              <a:latin typeface="+mn-lt"/>
              <a:ea typeface="Calibri"/>
              <a:cs typeface="Calibri"/>
              <a:sym typeface="Calibri"/>
            </a:rPr>
            <a:t>Discuss inventory management, reporting losses and investigations, and determining surplus weapon stocks</a:t>
          </a:r>
        </a:p>
      </dgm:t>
    </dgm:pt>
    <dgm:pt modelId="{9E5E8036-4B17-A641-926E-653C7BA53201}" type="parTrans" cxnId="{12164B1F-1FC3-824E-B9C2-EFDD9DB5D570}">
      <dgm:prSet/>
      <dgm:spPr/>
      <dgm:t>
        <a:bodyPr/>
        <a:lstStyle/>
        <a:p>
          <a:endParaRPr lang="en-GB" sz="1600">
            <a:solidFill>
              <a:schemeClr val="bg1"/>
            </a:solidFill>
            <a:latin typeface="+mn-lt"/>
          </a:endParaRPr>
        </a:p>
      </dgm:t>
    </dgm:pt>
    <dgm:pt modelId="{8398A311-EDB0-3D4C-867D-BF84317CD5A8}" type="sibTrans" cxnId="{12164B1F-1FC3-824E-B9C2-EFDD9DB5D570}">
      <dgm:prSet/>
      <dgm:spPr/>
      <dgm:t>
        <a:bodyPr/>
        <a:lstStyle/>
        <a:p>
          <a:endParaRPr lang="en-GB" sz="1600">
            <a:solidFill>
              <a:schemeClr val="bg1"/>
            </a:solidFill>
            <a:latin typeface="+mn-lt"/>
          </a:endParaRPr>
        </a:p>
      </dgm:t>
    </dgm:pt>
    <dgm:pt modelId="{CB887301-E946-CE44-A8C3-D820F6C6AE6B}">
      <dgm:prSet custT="1"/>
      <dgm:spPr>
        <a:solidFill>
          <a:srgbClr val="4F81BD"/>
        </a:solidFill>
        <a:ln>
          <a:solidFill>
            <a:srgbClr val="4F81BD"/>
          </a:solidFill>
        </a:ln>
      </dgm:spPr>
      <dgm:t>
        <a:bodyPr/>
        <a:lstStyle/>
        <a:p>
          <a:r>
            <a:rPr lang="en-GB" sz="1600">
              <a:solidFill>
                <a:schemeClr val="bg1"/>
              </a:solidFill>
              <a:latin typeface="+mn-lt"/>
              <a:ea typeface="Calibri"/>
              <a:cs typeface="Calibri"/>
              <a:sym typeface="Calibri"/>
            </a:rPr>
            <a:t>Discuss the secure transportation of weapons</a:t>
          </a:r>
        </a:p>
      </dgm:t>
    </dgm:pt>
    <dgm:pt modelId="{38501DE6-CF65-4840-ABA4-1D22FD2E0D96}" type="parTrans" cxnId="{297DB5EE-76DD-9B4D-AED2-EBE67250773C}">
      <dgm:prSet/>
      <dgm:spPr/>
      <dgm:t>
        <a:bodyPr/>
        <a:lstStyle/>
        <a:p>
          <a:endParaRPr lang="en-GB" sz="1600">
            <a:solidFill>
              <a:schemeClr val="bg1"/>
            </a:solidFill>
            <a:latin typeface="+mn-lt"/>
          </a:endParaRPr>
        </a:p>
      </dgm:t>
    </dgm:pt>
    <dgm:pt modelId="{86267381-014E-114B-A5BD-1DA71ADFDD28}" type="sibTrans" cxnId="{297DB5EE-76DD-9B4D-AED2-EBE67250773C}">
      <dgm:prSet/>
      <dgm:spPr/>
      <dgm:t>
        <a:bodyPr/>
        <a:lstStyle/>
        <a:p>
          <a:endParaRPr lang="en-GB" sz="1600">
            <a:solidFill>
              <a:schemeClr val="bg1"/>
            </a:solidFill>
            <a:latin typeface="+mn-lt"/>
          </a:endParaRPr>
        </a:p>
      </dgm:t>
    </dgm:pt>
    <dgm:pt modelId="{0C21F8E4-7194-EC47-83FA-53026A731D89}">
      <dgm:prSet custT="1"/>
      <dgm:spPr>
        <a:solidFill>
          <a:srgbClr val="4F81BD"/>
        </a:solidFill>
        <a:ln>
          <a:solidFill>
            <a:srgbClr val="4F81BD"/>
          </a:solidFill>
        </a:ln>
      </dgm:spPr>
      <dgm:t>
        <a:bodyPr/>
        <a:lstStyle/>
        <a:p>
          <a:r>
            <a:rPr lang="en-GB" sz="1600">
              <a:solidFill>
                <a:schemeClr val="bg1"/>
              </a:solidFill>
              <a:latin typeface="+mn-lt"/>
              <a:ea typeface="Calibri"/>
              <a:cs typeface="Calibri"/>
              <a:sym typeface="Calibri"/>
            </a:rPr>
            <a:t>Examine commonly occurring failures related to weapon controls </a:t>
          </a:r>
        </a:p>
      </dgm:t>
    </dgm:pt>
    <dgm:pt modelId="{A70E14E9-F7EC-0947-99F1-D81ABB117006}" type="parTrans" cxnId="{EF9CE8C6-CC20-EB46-9A3C-AC11A974FE32}">
      <dgm:prSet/>
      <dgm:spPr/>
      <dgm:t>
        <a:bodyPr/>
        <a:lstStyle/>
        <a:p>
          <a:endParaRPr lang="en-GB" sz="1600">
            <a:solidFill>
              <a:schemeClr val="bg1"/>
            </a:solidFill>
            <a:latin typeface="+mn-lt"/>
          </a:endParaRPr>
        </a:p>
      </dgm:t>
    </dgm:pt>
    <dgm:pt modelId="{15887798-1BFA-134D-984D-2C1636569B20}" type="sibTrans" cxnId="{EF9CE8C6-CC20-EB46-9A3C-AC11A974FE32}">
      <dgm:prSet/>
      <dgm:spPr/>
      <dgm:t>
        <a:bodyPr/>
        <a:lstStyle/>
        <a:p>
          <a:endParaRPr lang="en-GB" sz="1600">
            <a:solidFill>
              <a:schemeClr val="bg1"/>
            </a:solidFill>
            <a:latin typeface="+mn-lt"/>
          </a:endParaRPr>
        </a:p>
      </dgm:t>
    </dgm:pt>
    <dgm:pt modelId="{CC56A904-8C7A-5E49-A58F-3D3651352595}">
      <dgm:prSet custT="1"/>
      <dgm:spPr>
        <a:solidFill>
          <a:srgbClr val="4F81BD"/>
        </a:solidFill>
        <a:ln>
          <a:solidFill>
            <a:srgbClr val="4F81BD"/>
          </a:solidFill>
        </a:ln>
      </dgm:spPr>
      <dgm:t>
        <a:bodyPr/>
        <a:lstStyle/>
        <a:p>
          <a:r>
            <a:rPr lang="en-GB" sz="1600">
              <a:solidFill>
                <a:schemeClr val="bg1"/>
              </a:solidFill>
              <a:latin typeface="+mn-lt"/>
              <a:ea typeface="Calibri"/>
              <a:cs typeface="Calibri"/>
              <a:sym typeface="Calibri"/>
            </a:rPr>
            <a:t>Evaluate a completed security risk assessment for weapon storage</a:t>
          </a:r>
        </a:p>
      </dgm:t>
    </dgm:pt>
    <dgm:pt modelId="{85CC25E5-1299-C542-8E54-7AE56FC7EAC8}" type="parTrans" cxnId="{939C886D-14A6-2449-81B3-F6EA2F704918}">
      <dgm:prSet/>
      <dgm:spPr/>
      <dgm:t>
        <a:bodyPr/>
        <a:lstStyle/>
        <a:p>
          <a:endParaRPr lang="en-GB" sz="1600">
            <a:solidFill>
              <a:schemeClr val="bg1"/>
            </a:solidFill>
            <a:latin typeface="+mn-lt"/>
          </a:endParaRPr>
        </a:p>
      </dgm:t>
    </dgm:pt>
    <dgm:pt modelId="{D59713A7-956C-DD49-94B6-8A430C640B6C}" type="sibTrans" cxnId="{939C886D-14A6-2449-81B3-F6EA2F704918}">
      <dgm:prSet/>
      <dgm:spPr/>
      <dgm:t>
        <a:bodyPr/>
        <a:lstStyle/>
        <a:p>
          <a:endParaRPr lang="en-GB" sz="1600">
            <a:solidFill>
              <a:schemeClr val="bg1"/>
            </a:solidFill>
            <a:latin typeface="+mn-lt"/>
          </a:endParaRPr>
        </a:p>
      </dgm:t>
    </dgm:pt>
    <dgm:pt modelId="{3E61C156-D5FC-5E4C-895F-FFAF29A27583}">
      <dgm:prSet custT="1"/>
      <dgm:spPr>
        <a:solidFill>
          <a:srgbClr val="4F81BD"/>
        </a:solidFill>
        <a:ln>
          <a:solidFill>
            <a:srgbClr val="4F81BD"/>
          </a:solidFill>
        </a:ln>
      </dgm:spPr>
      <dgm:t>
        <a:bodyPr/>
        <a:lstStyle/>
        <a:p>
          <a:r>
            <a:rPr lang="en-GB" sz="1600">
              <a:solidFill>
                <a:schemeClr val="bg1"/>
              </a:solidFill>
              <a:latin typeface="+mn-lt"/>
              <a:ea typeface="Calibri"/>
              <a:cs typeface="Calibri"/>
              <a:sym typeface="Calibri"/>
            </a:rPr>
            <a:t>Compile a Weapon Security Plan based on a provided risk assessment</a:t>
          </a:r>
          <a:endParaRPr lang="en-GB" sz="1600">
            <a:solidFill>
              <a:schemeClr val="bg1"/>
            </a:solidFill>
            <a:latin typeface="+mn-lt"/>
          </a:endParaRPr>
        </a:p>
      </dgm:t>
    </dgm:pt>
    <dgm:pt modelId="{B8D01CCE-8A5A-C743-9C37-ABD7B6C6225D}" type="parTrans" cxnId="{6059D5EC-9840-2F45-B0C3-B58C315FA6EB}">
      <dgm:prSet/>
      <dgm:spPr/>
      <dgm:t>
        <a:bodyPr/>
        <a:lstStyle/>
        <a:p>
          <a:endParaRPr lang="en-GB" sz="1600">
            <a:solidFill>
              <a:schemeClr val="bg1"/>
            </a:solidFill>
            <a:latin typeface="+mn-lt"/>
          </a:endParaRPr>
        </a:p>
      </dgm:t>
    </dgm:pt>
    <dgm:pt modelId="{1E9E2103-CFE9-AF4F-BF2A-6E1725CA58C5}" type="sibTrans" cxnId="{6059D5EC-9840-2F45-B0C3-B58C315FA6EB}">
      <dgm:prSet/>
      <dgm:spPr/>
      <dgm:t>
        <a:bodyPr/>
        <a:lstStyle/>
        <a:p>
          <a:endParaRPr lang="en-GB" sz="1600">
            <a:solidFill>
              <a:schemeClr val="bg1"/>
            </a:solidFill>
            <a:latin typeface="+mn-lt"/>
          </a:endParaRPr>
        </a:p>
      </dgm:t>
    </dgm:pt>
    <dgm:pt modelId="{B91C4CB3-1560-E14B-9322-6CC01A28C816}" type="pres">
      <dgm:prSet presAssocID="{8293EF79-B295-B447-9132-C05C4461BCF6}" presName="linear" presStyleCnt="0">
        <dgm:presLayoutVars>
          <dgm:dir/>
          <dgm:animLvl val="lvl"/>
          <dgm:resizeHandles val="exact"/>
        </dgm:presLayoutVars>
      </dgm:prSet>
      <dgm:spPr/>
    </dgm:pt>
    <dgm:pt modelId="{F8BA2199-7E1E-4B4F-A648-62F6382BD65B}" type="pres">
      <dgm:prSet presAssocID="{F1741A13-E582-FC45-A689-908FCB75A501}" presName="parentLin" presStyleCnt="0"/>
      <dgm:spPr/>
    </dgm:pt>
    <dgm:pt modelId="{337D892B-1915-4E47-82CB-34C2B037CB28}" type="pres">
      <dgm:prSet presAssocID="{F1741A13-E582-FC45-A689-908FCB75A501}" presName="parentLeftMargin" presStyleLbl="node1" presStyleIdx="0" presStyleCnt="7"/>
      <dgm:spPr/>
    </dgm:pt>
    <dgm:pt modelId="{32092B2E-57F5-6A43-ABC0-54240D50A68C}" type="pres">
      <dgm:prSet presAssocID="{F1741A13-E582-FC45-A689-908FCB75A501}" presName="parentText" presStyleLbl="node1" presStyleIdx="0" presStyleCnt="7" custScaleX="122879" custScaleY="336509">
        <dgm:presLayoutVars>
          <dgm:chMax val="0"/>
          <dgm:bulletEnabled val="1"/>
        </dgm:presLayoutVars>
      </dgm:prSet>
      <dgm:spPr/>
    </dgm:pt>
    <dgm:pt modelId="{9CF1DBFA-F4EF-5941-AC62-C444F0E27C85}" type="pres">
      <dgm:prSet presAssocID="{F1741A13-E582-FC45-A689-908FCB75A501}" presName="negativeSpace" presStyleCnt="0"/>
      <dgm:spPr/>
    </dgm:pt>
    <dgm:pt modelId="{B4B79820-E42B-274D-AB6E-5AC570C701F0}" type="pres">
      <dgm:prSet presAssocID="{F1741A13-E582-FC45-A689-908FCB75A501}" presName="childText" presStyleLbl="conFgAcc1" presStyleIdx="0" presStyleCnt="7" custScaleY="176911" custLinFactY="-42355" custLinFactNeighborY="-100000">
        <dgm:presLayoutVars>
          <dgm:bulletEnabled val="1"/>
        </dgm:presLayoutVars>
      </dgm:prSet>
      <dgm:spPr>
        <a:ln>
          <a:solidFill>
            <a:srgbClr val="4F81BD"/>
          </a:solidFill>
        </a:ln>
      </dgm:spPr>
    </dgm:pt>
    <dgm:pt modelId="{89AEC7AC-A984-CF41-AB1D-E6CDD535962F}" type="pres">
      <dgm:prSet presAssocID="{17735488-AF91-544D-8F22-D8E2E97B68CB}" presName="spaceBetweenRectangles" presStyleCnt="0"/>
      <dgm:spPr/>
    </dgm:pt>
    <dgm:pt modelId="{6DD47532-7D31-E64C-A9C9-21A148013956}" type="pres">
      <dgm:prSet presAssocID="{8D372626-D84F-CF40-9FD3-A8839F13E1E3}" presName="parentLin" presStyleCnt="0"/>
      <dgm:spPr/>
    </dgm:pt>
    <dgm:pt modelId="{EAFE5364-226F-0245-82BD-C94361CEEA66}" type="pres">
      <dgm:prSet presAssocID="{8D372626-D84F-CF40-9FD3-A8839F13E1E3}" presName="parentLeftMargin" presStyleLbl="node1" presStyleIdx="0" presStyleCnt="7"/>
      <dgm:spPr/>
    </dgm:pt>
    <dgm:pt modelId="{420B0611-6555-9B4F-AF76-1C698FBF5CCF}" type="pres">
      <dgm:prSet presAssocID="{8D372626-D84F-CF40-9FD3-A8839F13E1E3}" presName="parentText" presStyleLbl="node1" presStyleIdx="1" presStyleCnt="7" custScaleX="122879" custScaleY="409346">
        <dgm:presLayoutVars>
          <dgm:chMax val="0"/>
          <dgm:bulletEnabled val="1"/>
        </dgm:presLayoutVars>
      </dgm:prSet>
      <dgm:spPr/>
    </dgm:pt>
    <dgm:pt modelId="{D16F2680-3D3B-8D4F-9054-D175E0FD6966}" type="pres">
      <dgm:prSet presAssocID="{8D372626-D84F-CF40-9FD3-A8839F13E1E3}" presName="negativeSpace" presStyleCnt="0"/>
      <dgm:spPr/>
    </dgm:pt>
    <dgm:pt modelId="{DDFC2808-1C90-444B-B846-BF42EED50455}" type="pres">
      <dgm:prSet presAssocID="{8D372626-D84F-CF40-9FD3-A8839F13E1E3}" presName="childText" presStyleLbl="conFgAcc1" presStyleIdx="1" presStyleCnt="7" custScaleY="176911" custLinFactY="-42355" custLinFactNeighborY="-100000">
        <dgm:presLayoutVars>
          <dgm:bulletEnabled val="1"/>
        </dgm:presLayoutVars>
      </dgm:prSet>
      <dgm:spPr>
        <a:ln>
          <a:solidFill>
            <a:srgbClr val="4F81BD"/>
          </a:solidFill>
        </a:ln>
      </dgm:spPr>
    </dgm:pt>
    <dgm:pt modelId="{4B7D1C6F-E24E-9045-8C91-1E21D908DF40}" type="pres">
      <dgm:prSet presAssocID="{E5D428C2-8B41-3540-8670-8F186C750682}" presName="spaceBetweenRectangles" presStyleCnt="0"/>
      <dgm:spPr/>
    </dgm:pt>
    <dgm:pt modelId="{7A828E9B-CFEB-DA41-A5F0-75082EE65625}" type="pres">
      <dgm:prSet presAssocID="{3EC14C8A-D7A6-0F49-BD93-152F8EB5AF98}" presName="parentLin" presStyleCnt="0"/>
      <dgm:spPr/>
    </dgm:pt>
    <dgm:pt modelId="{21F2E53D-F491-D343-87A8-B74D82352FAB}" type="pres">
      <dgm:prSet presAssocID="{3EC14C8A-D7A6-0F49-BD93-152F8EB5AF98}" presName="parentLeftMargin" presStyleLbl="node1" presStyleIdx="1" presStyleCnt="7"/>
      <dgm:spPr/>
    </dgm:pt>
    <dgm:pt modelId="{D06D5E7C-062A-F543-A0C5-52237BAF793C}" type="pres">
      <dgm:prSet presAssocID="{3EC14C8A-D7A6-0F49-BD93-152F8EB5AF98}" presName="parentText" presStyleLbl="node1" presStyleIdx="2" presStyleCnt="7" custScaleX="122879" custScaleY="368832">
        <dgm:presLayoutVars>
          <dgm:chMax val="0"/>
          <dgm:bulletEnabled val="1"/>
        </dgm:presLayoutVars>
      </dgm:prSet>
      <dgm:spPr/>
    </dgm:pt>
    <dgm:pt modelId="{8A1578E1-B62F-F14F-8731-1788CB14132A}" type="pres">
      <dgm:prSet presAssocID="{3EC14C8A-D7A6-0F49-BD93-152F8EB5AF98}" presName="negativeSpace" presStyleCnt="0"/>
      <dgm:spPr/>
    </dgm:pt>
    <dgm:pt modelId="{A5466D2F-BC13-854F-8D82-F6D503917B95}" type="pres">
      <dgm:prSet presAssocID="{3EC14C8A-D7A6-0F49-BD93-152F8EB5AF98}" presName="childText" presStyleLbl="conFgAcc1" presStyleIdx="2" presStyleCnt="7" custScaleY="176911" custLinFactY="-42355" custLinFactNeighborY="-100000">
        <dgm:presLayoutVars>
          <dgm:bulletEnabled val="1"/>
        </dgm:presLayoutVars>
      </dgm:prSet>
      <dgm:spPr>
        <a:ln>
          <a:solidFill>
            <a:srgbClr val="4F81BD"/>
          </a:solidFill>
        </a:ln>
      </dgm:spPr>
    </dgm:pt>
    <dgm:pt modelId="{8914E46E-6B86-A54E-98CA-032D183EB7D3}" type="pres">
      <dgm:prSet presAssocID="{8398A311-EDB0-3D4C-867D-BF84317CD5A8}" presName="spaceBetweenRectangles" presStyleCnt="0"/>
      <dgm:spPr/>
    </dgm:pt>
    <dgm:pt modelId="{483BBDF6-ADC9-594E-869A-2958F973C69E}" type="pres">
      <dgm:prSet presAssocID="{CB887301-E946-CE44-A8C3-D820F6C6AE6B}" presName="parentLin" presStyleCnt="0"/>
      <dgm:spPr/>
    </dgm:pt>
    <dgm:pt modelId="{663C4274-AD0E-9E47-9A63-8F31D82FE848}" type="pres">
      <dgm:prSet presAssocID="{CB887301-E946-CE44-A8C3-D820F6C6AE6B}" presName="parentLeftMargin" presStyleLbl="node1" presStyleIdx="2" presStyleCnt="7"/>
      <dgm:spPr/>
    </dgm:pt>
    <dgm:pt modelId="{806C164E-0E08-B34F-9A8B-777E0B4E747E}" type="pres">
      <dgm:prSet presAssocID="{CB887301-E946-CE44-A8C3-D820F6C6AE6B}" presName="parentText" presStyleLbl="node1" presStyleIdx="3" presStyleCnt="7" custScaleX="122879" custScaleY="336509">
        <dgm:presLayoutVars>
          <dgm:chMax val="0"/>
          <dgm:bulletEnabled val="1"/>
        </dgm:presLayoutVars>
      </dgm:prSet>
      <dgm:spPr/>
    </dgm:pt>
    <dgm:pt modelId="{29F9F164-FBAE-F14F-B181-717519EF3EE6}" type="pres">
      <dgm:prSet presAssocID="{CB887301-E946-CE44-A8C3-D820F6C6AE6B}" presName="negativeSpace" presStyleCnt="0"/>
      <dgm:spPr/>
    </dgm:pt>
    <dgm:pt modelId="{5B453E81-2B96-C94D-BA16-228E0B38FFEB}" type="pres">
      <dgm:prSet presAssocID="{CB887301-E946-CE44-A8C3-D820F6C6AE6B}" presName="childText" presStyleLbl="conFgAcc1" presStyleIdx="3" presStyleCnt="7" custScaleY="176911" custLinFactY="-42355" custLinFactNeighborY="-100000">
        <dgm:presLayoutVars>
          <dgm:bulletEnabled val="1"/>
        </dgm:presLayoutVars>
      </dgm:prSet>
      <dgm:spPr>
        <a:ln>
          <a:solidFill>
            <a:srgbClr val="4F81BD"/>
          </a:solidFill>
        </a:ln>
      </dgm:spPr>
    </dgm:pt>
    <dgm:pt modelId="{648369B9-AC45-BD44-BD12-4C8211581F4F}" type="pres">
      <dgm:prSet presAssocID="{86267381-014E-114B-A5BD-1DA71ADFDD28}" presName="spaceBetweenRectangles" presStyleCnt="0"/>
      <dgm:spPr/>
    </dgm:pt>
    <dgm:pt modelId="{414AAB94-6098-3947-B59C-2814C494F627}" type="pres">
      <dgm:prSet presAssocID="{0C21F8E4-7194-EC47-83FA-53026A731D89}" presName="parentLin" presStyleCnt="0"/>
      <dgm:spPr/>
    </dgm:pt>
    <dgm:pt modelId="{E6F3E9FE-DBC1-9749-BE9B-3C56BDA2C829}" type="pres">
      <dgm:prSet presAssocID="{0C21F8E4-7194-EC47-83FA-53026A731D89}" presName="parentLeftMargin" presStyleLbl="node1" presStyleIdx="3" presStyleCnt="7"/>
      <dgm:spPr/>
    </dgm:pt>
    <dgm:pt modelId="{AAB78661-F945-284D-9896-EDAE79A89279}" type="pres">
      <dgm:prSet presAssocID="{0C21F8E4-7194-EC47-83FA-53026A731D89}" presName="parentText" presStyleLbl="node1" presStyleIdx="4" presStyleCnt="7" custScaleX="122879" custScaleY="336509">
        <dgm:presLayoutVars>
          <dgm:chMax val="0"/>
          <dgm:bulletEnabled val="1"/>
        </dgm:presLayoutVars>
      </dgm:prSet>
      <dgm:spPr/>
    </dgm:pt>
    <dgm:pt modelId="{E115379C-8B00-B34A-98C5-15CC79B41F82}" type="pres">
      <dgm:prSet presAssocID="{0C21F8E4-7194-EC47-83FA-53026A731D89}" presName="negativeSpace" presStyleCnt="0"/>
      <dgm:spPr/>
    </dgm:pt>
    <dgm:pt modelId="{9AACBC37-972E-814F-91F5-2F8D7299CC2E}" type="pres">
      <dgm:prSet presAssocID="{0C21F8E4-7194-EC47-83FA-53026A731D89}" presName="childText" presStyleLbl="conFgAcc1" presStyleIdx="4" presStyleCnt="7" custScaleY="176911" custLinFactY="-42355" custLinFactNeighborY="-100000">
        <dgm:presLayoutVars>
          <dgm:bulletEnabled val="1"/>
        </dgm:presLayoutVars>
      </dgm:prSet>
      <dgm:spPr>
        <a:ln>
          <a:solidFill>
            <a:srgbClr val="4F81BD"/>
          </a:solidFill>
        </a:ln>
      </dgm:spPr>
    </dgm:pt>
    <dgm:pt modelId="{A49E247B-9C27-E740-AB3E-6EB2181CFF75}" type="pres">
      <dgm:prSet presAssocID="{15887798-1BFA-134D-984D-2C1636569B20}" presName="spaceBetweenRectangles" presStyleCnt="0"/>
      <dgm:spPr/>
    </dgm:pt>
    <dgm:pt modelId="{D09517D3-DAC0-5C4F-871F-DEC810085CBF}" type="pres">
      <dgm:prSet presAssocID="{CC56A904-8C7A-5E49-A58F-3D3651352595}" presName="parentLin" presStyleCnt="0"/>
      <dgm:spPr/>
    </dgm:pt>
    <dgm:pt modelId="{30F9E6F2-A655-0F4B-8D93-B40436194CA7}" type="pres">
      <dgm:prSet presAssocID="{CC56A904-8C7A-5E49-A58F-3D3651352595}" presName="parentLeftMargin" presStyleLbl="node1" presStyleIdx="4" presStyleCnt="7"/>
      <dgm:spPr/>
    </dgm:pt>
    <dgm:pt modelId="{A9094475-0442-D342-B04A-ED3167EE8982}" type="pres">
      <dgm:prSet presAssocID="{CC56A904-8C7A-5E49-A58F-3D3651352595}" presName="parentText" presStyleLbl="node1" presStyleIdx="5" presStyleCnt="7" custScaleX="122879" custScaleY="336509">
        <dgm:presLayoutVars>
          <dgm:chMax val="0"/>
          <dgm:bulletEnabled val="1"/>
        </dgm:presLayoutVars>
      </dgm:prSet>
      <dgm:spPr/>
    </dgm:pt>
    <dgm:pt modelId="{005BDF35-DCBD-624E-93A3-37B123AB5F63}" type="pres">
      <dgm:prSet presAssocID="{CC56A904-8C7A-5E49-A58F-3D3651352595}" presName="negativeSpace" presStyleCnt="0"/>
      <dgm:spPr/>
    </dgm:pt>
    <dgm:pt modelId="{A8C448BE-1C39-4140-9D9E-4D5BEE7DA245}" type="pres">
      <dgm:prSet presAssocID="{CC56A904-8C7A-5E49-A58F-3D3651352595}" presName="childText" presStyleLbl="conFgAcc1" presStyleIdx="5" presStyleCnt="7" custScaleY="176911" custLinFactY="-42355" custLinFactNeighborY="-100000">
        <dgm:presLayoutVars>
          <dgm:bulletEnabled val="1"/>
        </dgm:presLayoutVars>
      </dgm:prSet>
      <dgm:spPr>
        <a:ln>
          <a:solidFill>
            <a:srgbClr val="4F81BD"/>
          </a:solidFill>
        </a:ln>
      </dgm:spPr>
    </dgm:pt>
    <dgm:pt modelId="{0D3EFCD4-A171-994B-B3CF-49C049BF9B86}" type="pres">
      <dgm:prSet presAssocID="{D59713A7-956C-DD49-94B6-8A430C640B6C}" presName="spaceBetweenRectangles" presStyleCnt="0"/>
      <dgm:spPr/>
    </dgm:pt>
    <dgm:pt modelId="{3A24B5D7-EDF5-E048-8E31-CC3AAF49A4A1}" type="pres">
      <dgm:prSet presAssocID="{3E61C156-D5FC-5E4C-895F-FFAF29A27583}" presName="parentLin" presStyleCnt="0"/>
      <dgm:spPr/>
    </dgm:pt>
    <dgm:pt modelId="{6D0D3121-937C-5A4F-9156-5B1FAB76E6F0}" type="pres">
      <dgm:prSet presAssocID="{3E61C156-D5FC-5E4C-895F-FFAF29A27583}" presName="parentLeftMargin" presStyleLbl="node1" presStyleIdx="5" presStyleCnt="7"/>
      <dgm:spPr/>
    </dgm:pt>
    <dgm:pt modelId="{1564A691-B31A-1A4B-AC54-3A321FE19A39}" type="pres">
      <dgm:prSet presAssocID="{3E61C156-D5FC-5E4C-895F-FFAF29A27583}" presName="parentText" presStyleLbl="node1" presStyleIdx="6" presStyleCnt="7" custScaleX="122879" custScaleY="336509">
        <dgm:presLayoutVars>
          <dgm:chMax val="0"/>
          <dgm:bulletEnabled val="1"/>
        </dgm:presLayoutVars>
      </dgm:prSet>
      <dgm:spPr/>
    </dgm:pt>
    <dgm:pt modelId="{104B6152-06C1-E942-A5B2-80AF86F17599}" type="pres">
      <dgm:prSet presAssocID="{3E61C156-D5FC-5E4C-895F-FFAF29A27583}" presName="negativeSpace" presStyleCnt="0"/>
      <dgm:spPr/>
    </dgm:pt>
    <dgm:pt modelId="{A1B3B0CA-9ABD-AE41-9EF0-D7DF9A9652D4}" type="pres">
      <dgm:prSet presAssocID="{3E61C156-D5FC-5E4C-895F-FFAF29A27583}" presName="childText" presStyleLbl="conFgAcc1" presStyleIdx="6" presStyleCnt="7" custScaleY="176911" custLinFactY="-5212" custLinFactNeighborY="-100000">
        <dgm:presLayoutVars>
          <dgm:bulletEnabled val="1"/>
        </dgm:presLayoutVars>
      </dgm:prSet>
      <dgm:spPr>
        <a:ln>
          <a:solidFill>
            <a:srgbClr val="4F81BD"/>
          </a:solidFill>
        </a:ln>
      </dgm:spPr>
    </dgm:pt>
  </dgm:ptLst>
  <dgm:cxnLst>
    <dgm:cxn modelId="{B918D202-5B1F-8644-A4C2-D0AAC9DEC85C}" type="presOf" srcId="{CB887301-E946-CE44-A8C3-D820F6C6AE6B}" destId="{806C164E-0E08-B34F-9A8B-777E0B4E747E}" srcOrd="1" destOrd="0" presId="urn:microsoft.com/office/officeart/2005/8/layout/list1"/>
    <dgm:cxn modelId="{64EC7B07-CF26-2940-B838-269100904449}" type="presOf" srcId="{CC56A904-8C7A-5E49-A58F-3D3651352595}" destId="{30F9E6F2-A655-0F4B-8D93-B40436194CA7}" srcOrd="0" destOrd="0" presId="urn:microsoft.com/office/officeart/2005/8/layout/list1"/>
    <dgm:cxn modelId="{12164B1F-1FC3-824E-B9C2-EFDD9DB5D570}" srcId="{8293EF79-B295-B447-9132-C05C4461BCF6}" destId="{3EC14C8A-D7A6-0F49-BD93-152F8EB5AF98}" srcOrd="2" destOrd="0" parTransId="{9E5E8036-4B17-A641-926E-653C7BA53201}" sibTransId="{8398A311-EDB0-3D4C-867D-BF84317CD5A8}"/>
    <dgm:cxn modelId="{DE372939-8A75-3641-8103-55FE2E730394}" type="presOf" srcId="{0C21F8E4-7194-EC47-83FA-53026A731D89}" destId="{E6F3E9FE-DBC1-9749-BE9B-3C56BDA2C829}" srcOrd="0" destOrd="0" presId="urn:microsoft.com/office/officeart/2005/8/layout/list1"/>
    <dgm:cxn modelId="{FE969C3F-8AB9-0B4E-92EB-8D7C19932C3E}" type="presOf" srcId="{0C21F8E4-7194-EC47-83FA-53026A731D89}" destId="{AAB78661-F945-284D-9896-EDAE79A89279}" srcOrd="1" destOrd="0" presId="urn:microsoft.com/office/officeart/2005/8/layout/list1"/>
    <dgm:cxn modelId="{27AE0760-A484-4641-BEBE-1B750D9484EE}" type="presOf" srcId="{F1741A13-E582-FC45-A689-908FCB75A501}" destId="{32092B2E-57F5-6A43-ABC0-54240D50A68C}" srcOrd="1" destOrd="0" presId="urn:microsoft.com/office/officeart/2005/8/layout/list1"/>
    <dgm:cxn modelId="{460FE047-AA84-E64D-9A22-C5BAE4A73648}" type="presOf" srcId="{8D372626-D84F-CF40-9FD3-A8839F13E1E3}" destId="{EAFE5364-226F-0245-82BD-C94361CEEA66}" srcOrd="0" destOrd="0" presId="urn:microsoft.com/office/officeart/2005/8/layout/list1"/>
    <dgm:cxn modelId="{939C886D-14A6-2449-81B3-F6EA2F704918}" srcId="{8293EF79-B295-B447-9132-C05C4461BCF6}" destId="{CC56A904-8C7A-5E49-A58F-3D3651352595}" srcOrd="5" destOrd="0" parTransId="{85CC25E5-1299-C542-8E54-7AE56FC7EAC8}" sibTransId="{D59713A7-956C-DD49-94B6-8A430C640B6C}"/>
    <dgm:cxn modelId="{216B7672-6C36-B047-A71A-78F3EE89AA21}" type="presOf" srcId="{3E61C156-D5FC-5E4C-895F-FFAF29A27583}" destId="{6D0D3121-937C-5A4F-9156-5B1FAB76E6F0}" srcOrd="0" destOrd="0" presId="urn:microsoft.com/office/officeart/2005/8/layout/list1"/>
    <dgm:cxn modelId="{8BBBC272-B2A0-B944-A0FF-D53C17CE13AB}" type="presOf" srcId="{F1741A13-E582-FC45-A689-908FCB75A501}" destId="{337D892B-1915-4E47-82CB-34C2B037CB28}" srcOrd="0" destOrd="0" presId="urn:microsoft.com/office/officeart/2005/8/layout/list1"/>
    <dgm:cxn modelId="{15661682-45A6-2047-A540-513B55D52877}" type="presOf" srcId="{8293EF79-B295-B447-9132-C05C4461BCF6}" destId="{B91C4CB3-1560-E14B-9322-6CC01A28C816}" srcOrd="0" destOrd="0" presId="urn:microsoft.com/office/officeart/2005/8/layout/list1"/>
    <dgm:cxn modelId="{1CC31085-CE60-0C42-8E0E-A808A8171F3E}" srcId="{8293EF79-B295-B447-9132-C05C4461BCF6}" destId="{8D372626-D84F-CF40-9FD3-A8839F13E1E3}" srcOrd="1" destOrd="0" parTransId="{4858FACB-6492-964A-9823-40CD9050D100}" sibTransId="{E5D428C2-8B41-3540-8670-8F186C750682}"/>
    <dgm:cxn modelId="{2530018A-0EEF-E34D-B3E7-FA132AFECF17}" type="presOf" srcId="{CB887301-E946-CE44-A8C3-D820F6C6AE6B}" destId="{663C4274-AD0E-9E47-9A63-8F31D82FE848}" srcOrd="0" destOrd="0" presId="urn:microsoft.com/office/officeart/2005/8/layout/list1"/>
    <dgm:cxn modelId="{85B09393-753B-DC46-BF0A-4C82B0485C90}" type="presOf" srcId="{3EC14C8A-D7A6-0F49-BD93-152F8EB5AF98}" destId="{21F2E53D-F491-D343-87A8-B74D82352FAB}" srcOrd="0" destOrd="0" presId="urn:microsoft.com/office/officeart/2005/8/layout/list1"/>
    <dgm:cxn modelId="{B2B4CDAD-96A1-2E4A-9309-41C3CDE27C5E}" type="presOf" srcId="{CC56A904-8C7A-5E49-A58F-3D3651352595}" destId="{A9094475-0442-D342-B04A-ED3167EE8982}" srcOrd="1" destOrd="0" presId="urn:microsoft.com/office/officeart/2005/8/layout/list1"/>
    <dgm:cxn modelId="{4073B4B3-AA2C-A149-A141-F6B9D976B121}" srcId="{8293EF79-B295-B447-9132-C05C4461BCF6}" destId="{F1741A13-E582-FC45-A689-908FCB75A501}" srcOrd="0" destOrd="0" parTransId="{88C64C15-185E-BA44-9068-4F883815CC6A}" sibTransId="{17735488-AF91-544D-8F22-D8E2E97B68CB}"/>
    <dgm:cxn modelId="{EF9CE8C6-CC20-EB46-9A3C-AC11A974FE32}" srcId="{8293EF79-B295-B447-9132-C05C4461BCF6}" destId="{0C21F8E4-7194-EC47-83FA-53026A731D89}" srcOrd="4" destOrd="0" parTransId="{A70E14E9-F7EC-0947-99F1-D81ABB117006}" sibTransId="{15887798-1BFA-134D-984D-2C1636569B20}"/>
    <dgm:cxn modelId="{3A71DACC-A637-7D43-9594-F7679EA76004}" type="presOf" srcId="{3EC14C8A-D7A6-0F49-BD93-152F8EB5AF98}" destId="{D06D5E7C-062A-F543-A0C5-52237BAF793C}" srcOrd="1" destOrd="0" presId="urn:microsoft.com/office/officeart/2005/8/layout/list1"/>
    <dgm:cxn modelId="{4BA802D9-306D-EF4F-A01A-252D14F08F87}" type="presOf" srcId="{3E61C156-D5FC-5E4C-895F-FFAF29A27583}" destId="{1564A691-B31A-1A4B-AC54-3A321FE19A39}" srcOrd="1" destOrd="0" presId="urn:microsoft.com/office/officeart/2005/8/layout/list1"/>
    <dgm:cxn modelId="{F56EBCE8-83F8-DE44-8131-12B53A58EEEA}" type="presOf" srcId="{8D372626-D84F-CF40-9FD3-A8839F13E1E3}" destId="{420B0611-6555-9B4F-AF76-1C698FBF5CCF}" srcOrd="1" destOrd="0" presId="urn:microsoft.com/office/officeart/2005/8/layout/list1"/>
    <dgm:cxn modelId="{6059D5EC-9840-2F45-B0C3-B58C315FA6EB}" srcId="{8293EF79-B295-B447-9132-C05C4461BCF6}" destId="{3E61C156-D5FC-5E4C-895F-FFAF29A27583}" srcOrd="6" destOrd="0" parTransId="{B8D01CCE-8A5A-C743-9C37-ABD7B6C6225D}" sibTransId="{1E9E2103-CFE9-AF4F-BF2A-6E1725CA58C5}"/>
    <dgm:cxn modelId="{297DB5EE-76DD-9B4D-AED2-EBE67250773C}" srcId="{8293EF79-B295-B447-9132-C05C4461BCF6}" destId="{CB887301-E946-CE44-A8C3-D820F6C6AE6B}" srcOrd="3" destOrd="0" parTransId="{38501DE6-CF65-4840-ABA4-1D22FD2E0D96}" sibTransId="{86267381-014E-114B-A5BD-1DA71ADFDD28}"/>
    <dgm:cxn modelId="{8811E3E8-47ED-8D41-8061-59625EAA4283}" type="presParOf" srcId="{B91C4CB3-1560-E14B-9322-6CC01A28C816}" destId="{F8BA2199-7E1E-4B4F-A648-62F6382BD65B}" srcOrd="0" destOrd="0" presId="urn:microsoft.com/office/officeart/2005/8/layout/list1"/>
    <dgm:cxn modelId="{B443B2C6-5700-9D4C-A336-AB31F0B9624C}" type="presParOf" srcId="{F8BA2199-7E1E-4B4F-A648-62F6382BD65B}" destId="{337D892B-1915-4E47-82CB-34C2B037CB28}" srcOrd="0" destOrd="0" presId="urn:microsoft.com/office/officeart/2005/8/layout/list1"/>
    <dgm:cxn modelId="{4F9523C7-2EFD-B047-B5E5-7603D358C293}" type="presParOf" srcId="{F8BA2199-7E1E-4B4F-A648-62F6382BD65B}" destId="{32092B2E-57F5-6A43-ABC0-54240D50A68C}" srcOrd="1" destOrd="0" presId="urn:microsoft.com/office/officeart/2005/8/layout/list1"/>
    <dgm:cxn modelId="{00E87A09-25E3-F84D-91A2-E9B68CC6B84F}" type="presParOf" srcId="{B91C4CB3-1560-E14B-9322-6CC01A28C816}" destId="{9CF1DBFA-F4EF-5941-AC62-C444F0E27C85}" srcOrd="1" destOrd="0" presId="urn:microsoft.com/office/officeart/2005/8/layout/list1"/>
    <dgm:cxn modelId="{A957A358-16E7-C24B-A439-C58F2779D980}" type="presParOf" srcId="{B91C4CB3-1560-E14B-9322-6CC01A28C816}" destId="{B4B79820-E42B-274D-AB6E-5AC570C701F0}" srcOrd="2" destOrd="0" presId="urn:microsoft.com/office/officeart/2005/8/layout/list1"/>
    <dgm:cxn modelId="{C72AA999-21D0-B449-BF49-F7748F2DB3BA}" type="presParOf" srcId="{B91C4CB3-1560-E14B-9322-6CC01A28C816}" destId="{89AEC7AC-A984-CF41-AB1D-E6CDD535962F}" srcOrd="3" destOrd="0" presId="urn:microsoft.com/office/officeart/2005/8/layout/list1"/>
    <dgm:cxn modelId="{A326873D-9BBE-AF40-8C92-0FAE321DC889}" type="presParOf" srcId="{B91C4CB3-1560-E14B-9322-6CC01A28C816}" destId="{6DD47532-7D31-E64C-A9C9-21A148013956}" srcOrd="4" destOrd="0" presId="urn:microsoft.com/office/officeart/2005/8/layout/list1"/>
    <dgm:cxn modelId="{94FAB38B-4895-1A4C-9778-1F2242F030A0}" type="presParOf" srcId="{6DD47532-7D31-E64C-A9C9-21A148013956}" destId="{EAFE5364-226F-0245-82BD-C94361CEEA66}" srcOrd="0" destOrd="0" presId="urn:microsoft.com/office/officeart/2005/8/layout/list1"/>
    <dgm:cxn modelId="{04DF8254-7861-C642-824E-7F6388101CA9}" type="presParOf" srcId="{6DD47532-7D31-E64C-A9C9-21A148013956}" destId="{420B0611-6555-9B4F-AF76-1C698FBF5CCF}" srcOrd="1" destOrd="0" presId="urn:microsoft.com/office/officeart/2005/8/layout/list1"/>
    <dgm:cxn modelId="{F9168E52-7F0A-974B-A2B7-B6BA949D2111}" type="presParOf" srcId="{B91C4CB3-1560-E14B-9322-6CC01A28C816}" destId="{D16F2680-3D3B-8D4F-9054-D175E0FD6966}" srcOrd="5" destOrd="0" presId="urn:microsoft.com/office/officeart/2005/8/layout/list1"/>
    <dgm:cxn modelId="{2B26D1C8-3141-A140-9ECE-AC2E1194F4D3}" type="presParOf" srcId="{B91C4CB3-1560-E14B-9322-6CC01A28C816}" destId="{DDFC2808-1C90-444B-B846-BF42EED50455}" srcOrd="6" destOrd="0" presId="urn:microsoft.com/office/officeart/2005/8/layout/list1"/>
    <dgm:cxn modelId="{FB3C3A10-A1FE-EB45-A59C-FFC2C93CEA7D}" type="presParOf" srcId="{B91C4CB3-1560-E14B-9322-6CC01A28C816}" destId="{4B7D1C6F-E24E-9045-8C91-1E21D908DF40}" srcOrd="7" destOrd="0" presId="urn:microsoft.com/office/officeart/2005/8/layout/list1"/>
    <dgm:cxn modelId="{C51D83B3-102E-0145-A015-1781ED1769C8}" type="presParOf" srcId="{B91C4CB3-1560-E14B-9322-6CC01A28C816}" destId="{7A828E9B-CFEB-DA41-A5F0-75082EE65625}" srcOrd="8" destOrd="0" presId="urn:microsoft.com/office/officeart/2005/8/layout/list1"/>
    <dgm:cxn modelId="{CB5B7854-A7D4-9A4A-B6BC-747F66355254}" type="presParOf" srcId="{7A828E9B-CFEB-DA41-A5F0-75082EE65625}" destId="{21F2E53D-F491-D343-87A8-B74D82352FAB}" srcOrd="0" destOrd="0" presId="urn:microsoft.com/office/officeart/2005/8/layout/list1"/>
    <dgm:cxn modelId="{85F014DC-568E-4940-AD2F-D1DA1FDEC586}" type="presParOf" srcId="{7A828E9B-CFEB-DA41-A5F0-75082EE65625}" destId="{D06D5E7C-062A-F543-A0C5-52237BAF793C}" srcOrd="1" destOrd="0" presId="urn:microsoft.com/office/officeart/2005/8/layout/list1"/>
    <dgm:cxn modelId="{CF5670F9-3BA4-234C-BACC-1A85FBF80FE3}" type="presParOf" srcId="{B91C4CB3-1560-E14B-9322-6CC01A28C816}" destId="{8A1578E1-B62F-F14F-8731-1788CB14132A}" srcOrd="9" destOrd="0" presId="urn:microsoft.com/office/officeart/2005/8/layout/list1"/>
    <dgm:cxn modelId="{A24FA569-FE4C-0449-93D0-F27D4332726F}" type="presParOf" srcId="{B91C4CB3-1560-E14B-9322-6CC01A28C816}" destId="{A5466D2F-BC13-854F-8D82-F6D503917B95}" srcOrd="10" destOrd="0" presId="urn:microsoft.com/office/officeart/2005/8/layout/list1"/>
    <dgm:cxn modelId="{4E2CF3AC-7469-1840-B3A4-59A8F2EB6D31}" type="presParOf" srcId="{B91C4CB3-1560-E14B-9322-6CC01A28C816}" destId="{8914E46E-6B86-A54E-98CA-032D183EB7D3}" srcOrd="11" destOrd="0" presId="urn:microsoft.com/office/officeart/2005/8/layout/list1"/>
    <dgm:cxn modelId="{C6F8DD85-9A2F-914B-B5E8-509053324598}" type="presParOf" srcId="{B91C4CB3-1560-E14B-9322-6CC01A28C816}" destId="{483BBDF6-ADC9-594E-869A-2958F973C69E}" srcOrd="12" destOrd="0" presId="urn:microsoft.com/office/officeart/2005/8/layout/list1"/>
    <dgm:cxn modelId="{F3324F92-F834-3F4E-91E2-67E3A20947E3}" type="presParOf" srcId="{483BBDF6-ADC9-594E-869A-2958F973C69E}" destId="{663C4274-AD0E-9E47-9A63-8F31D82FE848}" srcOrd="0" destOrd="0" presId="urn:microsoft.com/office/officeart/2005/8/layout/list1"/>
    <dgm:cxn modelId="{BF4C7590-2095-1346-A319-23F7E0DDA39B}" type="presParOf" srcId="{483BBDF6-ADC9-594E-869A-2958F973C69E}" destId="{806C164E-0E08-B34F-9A8B-777E0B4E747E}" srcOrd="1" destOrd="0" presId="urn:microsoft.com/office/officeart/2005/8/layout/list1"/>
    <dgm:cxn modelId="{3C885816-2EE9-224C-8951-8055EE43FADB}" type="presParOf" srcId="{B91C4CB3-1560-E14B-9322-6CC01A28C816}" destId="{29F9F164-FBAE-F14F-B181-717519EF3EE6}" srcOrd="13" destOrd="0" presId="urn:microsoft.com/office/officeart/2005/8/layout/list1"/>
    <dgm:cxn modelId="{C6E8B850-C44F-FA43-9033-9B7B26A0207C}" type="presParOf" srcId="{B91C4CB3-1560-E14B-9322-6CC01A28C816}" destId="{5B453E81-2B96-C94D-BA16-228E0B38FFEB}" srcOrd="14" destOrd="0" presId="urn:microsoft.com/office/officeart/2005/8/layout/list1"/>
    <dgm:cxn modelId="{A2B67796-5DC1-6848-8290-2C82DBEF57B6}" type="presParOf" srcId="{B91C4CB3-1560-E14B-9322-6CC01A28C816}" destId="{648369B9-AC45-BD44-BD12-4C8211581F4F}" srcOrd="15" destOrd="0" presId="urn:microsoft.com/office/officeart/2005/8/layout/list1"/>
    <dgm:cxn modelId="{FAC58152-77F7-7F4E-B968-C61854BB9BB3}" type="presParOf" srcId="{B91C4CB3-1560-E14B-9322-6CC01A28C816}" destId="{414AAB94-6098-3947-B59C-2814C494F627}" srcOrd="16" destOrd="0" presId="urn:microsoft.com/office/officeart/2005/8/layout/list1"/>
    <dgm:cxn modelId="{02E58FF3-6624-0E45-9D8E-A5DFBD6B93FC}" type="presParOf" srcId="{414AAB94-6098-3947-B59C-2814C494F627}" destId="{E6F3E9FE-DBC1-9749-BE9B-3C56BDA2C829}" srcOrd="0" destOrd="0" presId="urn:microsoft.com/office/officeart/2005/8/layout/list1"/>
    <dgm:cxn modelId="{54CF9053-5FFF-974A-B15A-603B2575D06B}" type="presParOf" srcId="{414AAB94-6098-3947-B59C-2814C494F627}" destId="{AAB78661-F945-284D-9896-EDAE79A89279}" srcOrd="1" destOrd="0" presId="urn:microsoft.com/office/officeart/2005/8/layout/list1"/>
    <dgm:cxn modelId="{02F3A7E9-A161-4C41-800B-FB677E82D7DB}" type="presParOf" srcId="{B91C4CB3-1560-E14B-9322-6CC01A28C816}" destId="{E115379C-8B00-B34A-98C5-15CC79B41F82}" srcOrd="17" destOrd="0" presId="urn:microsoft.com/office/officeart/2005/8/layout/list1"/>
    <dgm:cxn modelId="{E34D1F57-B54E-8347-B258-8E26C7C54CE3}" type="presParOf" srcId="{B91C4CB3-1560-E14B-9322-6CC01A28C816}" destId="{9AACBC37-972E-814F-91F5-2F8D7299CC2E}" srcOrd="18" destOrd="0" presId="urn:microsoft.com/office/officeart/2005/8/layout/list1"/>
    <dgm:cxn modelId="{41EADD98-E7FF-7E4A-B6B6-9B6A0EC39682}" type="presParOf" srcId="{B91C4CB3-1560-E14B-9322-6CC01A28C816}" destId="{A49E247B-9C27-E740-AB3E-6EB2181CFF75}" srcOrd="19" destOrd="0" presId="urn:microsoft.com/office/officeart/2005/8/layout/list1"/>
    <dgm:cxn modelId="{6373DBB3-89B4-0748-94E1-E12CDF11B5A3}" type="presParOf" srcId="{B91C4CB3-1560-E14B-9322-6CC01A28C816}" destId="{D09517D3-DAC0-5C4F-871F-DEC810085CBF}" srcOrd="20" destOrd="0" presId="urn:microsoft.com/office/officeart/2005/8/layout/list1"/>
    <dgm:cxn modelId="{E27C2C11-8591-D24E-BDC3-CF935E9A8DB5}" type="presParOf" srcId="{D09517D3-DAC0-5C4F-871F-DEC810085CBF}" destId="{30F9E6F2-A655-0F4B-8D93-B40436194CA7}" srcOrd="0" destOrd="0" presId="urn:microsoft.com/office/officeart/2005/8/layout/list1"/>
    <dgm:cxn modelId="{0701D7B1-3396-F041-8A64-92BAF13F16DD}" type="presParOf" srcId="{D09517D3-DAC0-5C4F-871F-DEC810085CBF}" destId="{A9094475-0442-D342-B04A-ED3167EE8982}" srcOrd="1" destOrd="0" presId="urn:microsoft.com/office/officeart/2005/8/layout/list1"/>
    <dgm:cxn modelId="{EC71BF97-8474-C14D-ACD7-79DA2614EBDE}" type="presParOf" srcId="{B91C4CB3-1560-E14B-9322-6CC01A28C816}" destId="{005BDF35-DCBD-624E-93A3-37B123AB5F63}" srcOrd="21" destOrd="0" presId="urn:microsoft.com/office/officeart/2005/8/layout/list1"/>
    <dgm:cxn modelId="{B0604F3A-216A-EC4B-8D6E-8E5FDE86B298}" type="presParOf" srcId="{B91C4CB3-1560-E14B-9322-6CC01A28C816}" destId="{A8C448BE-1C39-4140-9D9E-4D5BEE7DA245}" srcOrd="22" destOrd="0" presId="urn:microsoft.com/office/officeart/2005/8/layout/list1"/>
    <dgm:cxn modelId="{40015746-EC34-E34C-A1BF-7A89C3F8ECA9}" type="presParOf" srcId="{B91C4CB3-1560-E14B-9322-6CC01A28C816}" destId="{0D3EFCD4-A171-994B-B3CF-49C049BF9B86}" srcOrd="23" destOrd="0" presId="urn:microsoft.com/office/officeart/2005/8/layout/list1"/>
    <dgm:cxn modelId="{B37830D9-DE4C-5042-8C91-C9E291E3AC47}" type="presParOf" srcId="{B91C4CB3-1560-E14B-9322-6CC01A28C816}" destId="{3A24B5D7-EDF5-E048-8E31-CC3AAF49A4A1}" srcOrd="24" destOrd="0" presId="urn:microsoft.com/office/officeart/2005/8/layout/list1"/>
    <dgm:cxn modelId="{AEC41C7B-37DD-0F49-A7E4-5E096E49589D}" type="presParOf" srcId="{3A24B5D7-EDF5-E048-8E31-CC3AAF49A4A1}" destId="{6D0D3121-937C-5A4F-9156-5B1FAB76E6F0}" srcOrd="0" destOrd="0" presId="urn:microsoft.com/office/officeart/2005/8/layout/list1"/>
    <dgm:cxn modelId="{0772F3BE-E288-144A-8F5D-CE7196360C9A}" type="presParOf" srcId="{3A24B5D7-EDF5-E048-8E31-CC3AAF49A4A1}" destId="{1564A691-B31A-1A4B-AC54-3A321FE19A39}" srcOrd="1" destOrd="0" presId="urn:microsoft.com/office/officeart/2005/8/layout/list1"/>
    <dgm:cxn modelId="{FF5FBAB0-E2D7-D346-B80C-E0AFA4AAFE71}" type="presParOf" srcId="{B91C4CB3-1560-E14B-9322-6CC01A28C816}" destId="{104B6152-06C1-E942-A5B2-80AF86F17599}" srcOrd="25" destOrd="0" presId="urn:microsoft.com/office/officeart/2005/8/layout/list1"/>
    <dgm:cxn modelId="{C7091D17-F074-0043-B572-57E6044228D0}" type="presParOf" srcId="{B91C4CB3-1560-E14B-9322-6CC01A28C816}" destId="{A1B3B0CA-9ABD-AE41-9EF0-D7DF9A9652D4}"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B79820-E42B-274D-AB6E-5AC570C701F0}">
      <dsp:nvSpPr>
        <dsp:cNvPr id="0" name=""/>
        <dsp:cNvSpPr/>
      </dsp:nvSpPr>
      <dsp:spPr>
        <a:xfrm>
          <a:off x="0" y="481472"/>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32092B2E-57F5-6A43-ABC0-54240D50A68C}">
      <dsp:nvSpPr>
        <dsp:cNvPr id="0" name=""/>
        <dsp:cNvSpPr/>
      </dsp:nvSpPr>
      <dsp:spPr>
        <a:xfrm>
          <a:off x="243601" y="70448"/>
          <a:ext cx="4190697" cy="596024"/>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Describe the UN policies on small arm control.</a:t>
          </a:r>
          <a:endParaRPr lang="en-GB" sz="1600" kern="1200">
            <a:solidFill>
              <a:schemeClr val="bg1"/>
            </a:solidFill>
            <a:latin typeface="+mn-lt"/>
          </a:endParaRPr>
        </a:p>
      </dsp:txBody>
      <dsp:txXfrm>
        <a:off x="272696" y="99543"/>
        <a:ext cx="4132507" cy="537834"/>
      </dsp:txXfrm>
    </dsp:sp>
    <dsp:sp modelId="{DDFC2808-1C90-444B-B846-BF42EED50455}">
      <dsp:nvSpPr>
        <dsp:cNvPr id="0" name=""/>
        <dsp:cNvSpPr/>
      </dsp:nvSpPr>
      <dsp:spPr>
        <a:xfrm>
          <a:off x="0" y="1417835"/>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420B0611-6555-9B4F-AF76-1C698FBF5CCF}">
      <dsp:nvSpPr>
        <dsp:cNvPr id="0" name=""/>
        <dsp:cNvSpPr/>
      </dsp:nvSpPr>
      <dsp:spPr>
        <a:xfrm>
          <a:off x="243601" y="877802"/>
          <a:ext cx="4190697" cy="725033"/>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Discuss the location parameters of a weapon store and the principles of the physical security of weapons</a:t>
          </a:r>
        </a:p>
      </dsp:txBody>
      <dsp:txXfrm>
        <a:off x="278994" y="913195"/>
        <a:ext cx="4119911" cy="654247"/>
      </dsp:txXfrm>
    </dsp:sp>
    <dsp:sp modelId="{A5466D2F-BC13-854F-8D82-F6D503917B95}">
      <dsp:nvSpPr>
        <dsp:cNvPr id="0" name=""/>
        <dsp:cNvSpPr/>
      </dsp:nvSpPr>
      <dsp:spPr>
        <a:xfrm>
          <a:off x="0" y="2282440"/>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06D5E7C-062A-F543-A0C5-52237BAF793C}">
      <dsp:nvSpPr>
        <dsp:cNvPr id="0" name=""/>
        <dsp:cNvSpPr/>
      </dsp:nvSpPr>
      <dsp:spPr>
        <a:xfrm>
          <a:off x="243601" y="1814165"/>
          <a:ext cx="4190697" cy="653275"/>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Discuss inventory management, reporting losses and investigations, and determining surplus weapon stocks</a:t>
          </a:r>
        </a:p>
      </dsp:txBody>
      <dsp:txXfrm>
        <a:off x="275491" y="1846055"/>
        <a:ext cx="4126917" cy="589495"/>
      </dsp:txXfrm>
    </dsp:sp>
    <dsp:sp modelId="{5B453E81-2B96-C94D-BA16-228E0B38FFEB}">
      <dsp:nvSpPr>
        <dsp:cNvPr id="0" name=""/>
        <dsp:cNvSpPr/>
      </dsp:nvSpPr>
      <dsp:spPr>
        <a:xfrm>
          <a:off x="0" y="3089794"/>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806C164E-0E08-B34F-9A8B-777E0B4E747E}">
      <dsp:nvSpPr>
        <dsp:cNvPr id="0" name=""/>
        <dsp:cNvSpPr/>
      </dsp:nvSpPr>
      <dsp:spPr>
        <a:xfrm>
          <a:off x="243601" y="2678770"/>
          <a:ext cx="4190697" cy="596024"/>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Discuss the secure transportation of weapons</a:t>
          </a:r>
        </a:p>
      </dsp:txBody>
      <dsp:txXfrm>
        <a:off x="272696" y="2707865"/>
        <a:ext cx="4132507" cy="537834"/>
      </dsp:txXfrm>
    </dsp:sp>
    <dsp:sp modelId="{9AACBC37-972E-814F-91F5-2F8D7299CC2E}">
      <dsp:nvSpPr>
        <dsp:cNvPr id="0" name=""/>
        <dsp:cNvSpPr/>
      </dsp:nvSpPr>
      <dsp:spPr>
        <a:xfrm>
          <a:off x="0" y="3897148"/>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AAB78661-F945-284D-9896-EDAE79A89279}">
      <dsp:nvSpPr>
        <dsp:cNvPr id="0" name=""/>
        <dsp:cNvSpPr/>
      </dsp:nvSpPr>
      <dsp:spPr>
        <a:xfrm>
          <a:off x="243601" y="3486124"/>
          <a:ext cx="4190697" cy="596024"/>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Examine commonly occurring failures related to weapon controls </a:t>
          </a:r>
        </a:p>
      </dsp:txBody>
      <dsp:txXfrm>
        <a:off x="272696" y="3515219"/>
        <a:ext cx="4132507" cy="537834"/>
      </dsp:txXfrm>
    </dsp:sp>
    <dsp:sp modelId="{A8C448BE-1C39-4140-9D9E-4D5BEE7DA245}">
      <dsp:nvSpPr>
        <dsp:cNvPr id="0" name=""/>
        <dsp:cNvSpPr/>
      </dsp:nvSpPr>
      <dsp:spPr>
        <a:xfrm>
          <a:off x="0" y="4704502"/>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A9094475-0442-D342-B04A-ED3167EE8982}">
      <dsp:nvSpPr>
        <dsp:cNvPr id="0" name=""/>
        <dsp:cNvSpPr/>
      </dsp:nvSpPr>
      <dsp:spPr>
        <a:xfrm>
          <a:off x="243601" y="4293478"/>
          <a:ext cx="4190697" cy="596024"/>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Evaluate a completed security risk assessment for weapon storage</a:t>
          </a:r>
        </a:p>
      </dsp:txBody>
      <dsp:txXfrm>
        <a:off x="272696" y="4322573"/>
        <a:ext cx="4132507" cy="537834"/>
      </dsp:txXfrm>
    </dsp:sp>
    <dsp:sp modelId="{A1B3B0CA-9ABD-AE41-9EF0-D7DF9A9652D4}">
      <dsp:nvSpPr>
        <dsp:cNvPr id="0" name=""/>
        <dsp:cNvSpPr/>
      </dsp:nvSpPr>
      <dsp:spPr>
        <a:xfrm>
          <a:off x="0" y="5511857"/>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1564A691-B31A-1A4B-AC54-3A321FE19A39}">
      <dsp:nvSpPr>
        <dsp:cNvPr id="0" name=""/>
        <dsp:cNvSpPr/>
      </dsp:nvSpPr>
      <dsp:spPr>
        <a:xfrm>
          <a:off x="243601" y="5100833"/>
          <a:ext cx="4190697" cy="596024"/>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Compile a Weapon Security Plan based on a provided risk assessment</a:t>
          </a:r>
          <a:endParaRPr lang="en-GB" sz="1600" kern="1200">
            <a:solidFill>
              <a:schemeClr val="bg1"/>
            </a:solidFill>
            <a:latin typeface="+mn-lt"/>
          </a:endParaRPr>
        </a:p>
      </dsp:txBody>
      <dsp:txXfrm>
        <a:off x="272696" y="5129928"/>
        <a:ext cx="4132507" cy="5378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B79820-E42B-274D-AB6E-5AC570C701F0}">
      <dsp:nvSpPr>
        <dsp:cNvPr id="0" name=""/>
        <dsp:cNvSpPr/>
      </dsp:nvSpPr>
      <dsp:spPr>
        <a:xfrm>
          <a:off x="0" y="481472"/>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32092B2E-57F5-6A43-ABC0-54240D50A68C}">
      <dsp:nvSpPr>
        <dsp:cNvPr id="0" name=""/>
        <dsp:cNvSpPr/>
      </dsp:nvSpPr>
      <dsp:spPr>
        <a:xfrm>
          <a:off x="243601" y="70448"/>
          <a:ext cx="4190697" cy="596024"/>
        </a:xfrm>
        <a:prstGeom prst="roundRect">
          <a:avLst/>
        </a:prstGeom>
        <a:solidFill>
          <a:srgbClr val="4F81BD"/>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Describe the UN policies on small arm control.</a:t>
          </a:r>
          <a:endParaRPr lang="en-GB" sz="1600" kern="1200">
            <a:solidFill>
              <a:schemeClr val="bg1"/>
            </a:solidFill>
            <a:latin typeface="+mn-lt"/>
          </a:endParaRPr>
        </a:p>
      </dsp:txBody>
      <dsp:txXfrm>
        <a:off x="272696" y="99543"/>
        <a:ext cx="4132507" cy="537834"/>
      </dsp:txXfrm>
    </dsp:sp>
    <dsp:sp modelId="{DDFC2808-1C90-444B-B846-BF42EED50455}">
      <dsp:nvSpPr>
        <dsp:cNvPr id="0" name=""/>
        <dsp:cNvSpPr/>
      </dsp:nvSpPr>
      <dsp:spPr>
        <a:xfrm>
          <a:off x="0" y="1417835"/>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420B0611-6555-9B4F-AF76-1C698FBF5CCF}">
      <dsp:nvSpPr>
        <dsp:cNvPr id="0" name=""/>
        <dsp:cNvSpPr/>
      </dsp:nvSpPr>
      <dsp:spPr>
        <a:xfrm>
          <a:off x="243601" y="877802"/>
          <a:ext cx="4190697" cy="725033"/>
        </a:xfrm>
        <a:prstGeom prst="roundRect">
          <a:avLst/>
        </a:prstGeom>
        <a:solidFill>
          <a:srgbClr val="4F81BD"/>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Discuss the location parameters of a weapon store and the principles of the physical security of weapons</a:t>
          </a:r>
        </a:p>
      </dsp:txBody>
      <dsp:txXfrm>
        <a:off x="278994" y="913195"/>
        <a:ext cx="4119911" cy="654247"/>
      </dsp:txXfrm>
    </dsp:sp>
    <dsp:sp modelId="{A5466D2F-BC13-854F-8D82-F6D503917B95}">
      <dsp:nvSpPr>
        <dsp:cNvPr id="0" name=""/>
        <dsp:cNvSpPr/>
      </dsp:nvSpPr>
      <dsp:spPr>
        <a:xfrm>
          <a:off x="0" y="2282440"/>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06D5E7C-062A-F543-A0C5-52237BAF793C}">
      <dsp:nvSpPr>
        <dsp:cNvPr id="0" name=""/>
        <dsp:cNvSpPr/>
      </dsp:nvSpPr>
      <dsp:spPr>
        <a:xfrm>
          <a:off x="243601" y="1814165"/>
          <a:ext cx="4190697" cy="653275"/>
        </a:xfrm>
        <a:prstGeom prst="roundRect">
          <a:avLst/>
        </a:prstGeom>
        <a:solidFill>
          <a:srgbClr val="4F81BD"/>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Discuss inventory management, reporting losses and investigations, and determining surplus weapon stocks</a:t>
          </a:r>
        </a:p>
      </dsp:txBody>
      <dsp:txXfrm>
        <a:off x="275491" y="1846055"/>
        <a:ext cx="4126917" cy="589495"/>
      </dsp:txXfrm>
    </dsp:sp>
    <dsp:sp modelId="{5B453E81-2B96-C94D-BA16-228E0B38FFEB}">
      <dsp:nvSpPr>
        <dsp:cNvPr id="0" name=""/>
        <dsp:cNvSpPr/>
      </dsp:nvSpPr>
      <dsp:spPr>
        <a:xfrm>
          <a:off x="0" y="3089794"/>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806C164E-0E08-B34F-9A8B-777E0B4E747E}">
      <dsp:nvSpPr>
        <dsp:cNvPr id="0" name=""/>
        <dsp:cNvSpPr/>
      </dsp:nvSpPr>
      <dsp:spPr>
        <a:xfrm>
          <a:off x="243601" y="2678770"/>
          <a:ext cx="4190697" cy="596024"/>
        </a:xfrm>
        <a:prstGeom prst="roundRect">
          <a:avLst/>
        </a:prstGeom>
        <a:solidFill>
          <a:srgbClr val="4F81BD"/>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Discuss the secure transportation of weapons</a:t>
          </a:r>
        </a:p>
      </dsp:txBody>
      <dsp:txXfrm>
        <a:off x="272696" y="2707865"/>
        <a:ext cx="4132507" cy="537834"/>
      </dsp:txXfrm>
    </dsp:sp>
    <dsp:sp modelId="{9AACBC37-972E-814F-91F5-2F8D7299CC2E}">
      <dsp:nvSpPr>
        <dsp:cNvPr id="0" name=""/>
        <dsp:cNvSpPr/>
      </dsp:nvSpPr>
      <dsp:spPr>
        <a:xfrm>
          <a:off x="0" y="3897148"/>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AAB78661-F945-284D-9896-EDAE79A89279}">
      <dsp:nvSpPr>
        <dsp:cNvPr id="0" name=""/>
        <dsp:cNvSpPr/>
      </dsp:nvSpPr>
      <dsp:spPr>
        <a:xfrm>
          <a:off x="243601" y="3486124"/>
          <a:ext cx="4190697" cy="596024"/>
        </a:xfrm>
        <a:prstGeom prst="roundRect">
          <a:avLst/>
        </a:prstGeom>
        <a:solidFill>
          <a:srgbClr val="4F81BD"/>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Examine commonly occurring failures related to weapon controls </a:t>
          </a:r>
        </a:p>
      </dsp:txBody>
      <dsp:txXfrm>
        <a:off x="272696" y="3515219"/>
        <a:ext cx="4132507" cy="537834"/>
      </dsp:txXfrm>
    </dsp:sp>
    <dsp:sp modelId="{A8C448BE-1C39-4140-9D9E-4D5BEE7DA245}">
      <dsp:nvSpPr>
        <dsp:cNvPr id="0" name=""/>
        <dsp:cNvSpPr/>
      </dsp:nvSpPr>
      <dsp:spPr>
        <a:xfrm>
          <a:off x="0" y="4704502"/>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A9094475-0442-D342-B04A-ED3167EE8982}">
      <dsp:nvSpPr>
        <dsp:cNvPr id="0" name=""/>
        <dsp:cNvSpPr/>
      </dsp:nvSpPr>
      <dsp:spPr>
        <a:xfrm>
          <a:off x="243601" y="4293478"/>
          <a:ext cx="4190697" cy="596024"/>
        </a:xfrm>
        <a:prstGeom prst="roundRect">
          <a:avLst/>
        </a:prstGeom>
        <a:solidFill>
          <a:srgbClr val="4F81BD"/>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Evaluate a completed security risk assessment for weapon storage</a:t>
          </a:r>
        </a:p>
      </dsp:txBody>
      <dsp:txXfrm>
        <a:off x="272696" y="4322573"/>
        <a:ext cx="4132507" cy="537834"/>
      </dsp:txXfrm>
    </dsp:sp>
    <dsp:sp modelId="{A1B3B0CA-9ABD-AE41-9EF0-D7DF9A9652D4}">
      <dsp:nvSpPr>
        <dsp:cNvPr id="0" name=""/>
        <dsp:cNvSpPr/>
      </dsp:nvSpPr>
      <dsp:spPr>
        <a:xfrm>
          <a:off x="0" y="5511857"/>
          <a:ext cx="4876800" cy="267489"/>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1564A691-B31A-1A4B-AC54-3A321FE19A39}">
      <dsp:nvSpPr>
        <dsp:cNvPr id="0" name=""/>
        <dsp:cNvSpPr/>
      </dsp:nvSpPr>
      <dsp:spPr>
        <a:xfrm>
          <a:off x="243601" y="5100833"/>
          <a:ext cx="4190697" cy="596024"/>
        </a:xfrm>
        <a:prstGeom prst="roundRect">
          <a:avLst/>
        </a:prstGeom>
        <a:solidFill>
          <a:srgbClr val="4F81BD"/>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032" tIns="0" rIns="129032"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Compile a Weapon Security Plan based on a provided risk assessment</a:t>
          </a:r>
          <a:endParaRPr lang="en-GB" sz="1600" kern="1200">
            <a:solidFill>
              <a:schemeClr val="bg1"/>
            </a:solidFill>
            <a:latin typeface="+mn-lt"/>
          </a:endParaRPr>
        </a:p>
      </dsp:txBody>
      <dsp:txXfrm>
        <a:off x="272696" y="5129928"/>
        <a:ext cx="4132507" cy="53783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Key Reference Documents for this lesson:</a:t>
            </a:r>
            <a:r>
              <a:rPr lang="en-IE" dirty="0">
                <a:effectLst/>
              </a:rPr>
              <a:t> </a:t>
            </a:r>
          </a:p>
          <a:p>
            <a:endParaRPr lang="en-IE" dirty="0">
              <a:effectLst/>
            </a:endParaRPr>
          </a:p>
          <a:p>
            <a:pPr lvl="0"/>
            <a:r>
              <a:rPr lang="en-GB" sz="1200" kern="1200" dirty="0">
                <a:solidFill>
                  <a:schemeClr val="tx1"/>
                </a:solidFill>
                <a:effectLst/>
                <a:latin typeface="+mn-lt"/>
                <a:ea typeface="+mn-ea"/>
                <a:cs typeface="+mn-cs"/>
              </a:rPr>
              <a:t>UN Manual on Ammunition Management</a:t>
            </a:r>
            <a:endParaRPr lang="en-I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UN Weapons and Ammunition Management Policy (WAM)</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International Ammunition Technical Guidelines (IATG)</a:t>
            </a:r>
            <a:r>
              <a:rPr lang="en-IE" dirty="0">
                <a:effectLst/>
              </a:rPr>
              <a:t>  </a:t>
            </a:r>
          </a:p>
          <a:p>
            <a:endParaRPr lang="en-IE" dirty="0">
              <a:effectLst/>
            </a:endParaRPr>
          </a:p>
          <a:p>
            <a:r>
              <a:rPr lang="en-IE" b="1" dirty="0"/>
              <a:t>All photographs in this lesson are </a:t>
            </a:r>
            <a:r>
              <a:rPr lang="en-IE" b="1" dirty="0">
                <a:latin typeface="Arial" panose="020B0604020202020204" pitchFamily="34" charset="0"/>
                <a:cs typeface="Arial" panose="020B0604020202020204" pitchFamily="34" charset="0"/>
              </a:rPr>
              <a:t>© United Nations unless otherwise stated.</a:t>
            </a:r>
            <a:endParaRPr lang="en-IE" b="1" dirty="0"/>
          </a:p>
        </p:txBody>
      </p:sp>
      <p:sp>
        <p:nvSpPr>
          <p:cNvPr id="4" name="Slide Number Placeholder 3"/>
          <p:cNvSpPr>
            <a:spLocks noGrp="1"/>
          </p:cNvSpPr>
          <p:nvPr>
            <p:ph type="sldNum" sz="quarter" idx="5"/>
          </p:nvPr>
        </p:nvSpPr>
        <p:spPr/>
        <p:txBody>
          <a:bodyPr/>
          <a:lstStyle/>
          <a:p>
            <a:fld id="{1E91D3BD-5E5A-7743-9F40-8526F1D1808C}" type="slidenum">
              <a:rPr lang="en-IE" smtClean="0"/>
              <a:t>1</a:t>
            </a:fld>
            <a:endParaRPr lang="en-IE"/>
          </a:p>
        </p:txBody>
      </p:sp>
    </p:spTree>
    <p:extLst>
      <p:ext uri="{BB962C8B-B14F-4D97-AF65-F5344CB8AC3E}">
        <p14:creationId xmlns:p14="http://schemas.microsoft.com/office/powerpoint/2010/main" val="1299293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IE" sz="1200" b="1">
                <a:solidFill>
                  <a:schemeClr val="dk1"/>
                </a:solidFill>
                <a:latin typeface="Calibri"/>
                <a:ea typeface="Calibri"/>
                <a:cs typeface="Calibri"/>
                <a:sym typeface="Calibri"/>
              </a:rPr>
              <a:t>Discuss different classifications of weapons within the stockpile and the importance of managing them all. </a:t>
            </a:r>
            <a:endParaRPr lang="en-GB" sz="1200" b="1"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Clr>
                <a:schemeClr val="dk1"/>
              </a:buClr>
              <a:buSzPts val="1200"/>
              <a:buFont typeface="Arial"/>
              <a:buNone/>
            </a:pPr>
            <a:r>
              <a:rPr lang="en-IE" sz="1200">
                <a:solidFill>
                  <a:schemeClr val="dk1"/>
                </a:solidFill>
                <a:latin typeface="Calibri"/>
                <a:ea typeface="Calibri"/>
                <a:cs typeface="Calibri"/>
                <a:sym typeface="Calibri"/>
              </a:rPr>
              <a:t>We understand the definition of what a weapon is and what is covered under the policy, but it is important to remember also that the weapons held can also be classified as within their role in the organisation. Typically we will think of the operational weapons, those which are used day to day however depending on the organisation needs, size and structure there may be other classifications of weapons within the stockpile. </a:t>
            </a:r>
          </a:p>
          <a:p>
            <a:pPr marL="0" lvl="0" indent="0" algn="l" rtl="0">
              <a:spcBef>
                <a:spcPts val="0"/>
              </a:spcBef>
              <a:spcAft>
                <a:spcPts val="0"/>
              </a:spcAft>
              <a:buClr>
                <a:schemeClr val="dk1"/>
              </a:buClr>
              <a:buSzPts val="1200"/>
              <a:buFont typeface="Arial"/>
              <a:buNone/>
            </a:pPr>
            <a:endParaRPr lang="en-IE"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r>
              <a:rPr lang="en-IE" sz="1200">
                <a:solidFill>
                  <a:schemeClr val="dk1"/>
                </a:solidFill>
                <a:latin typeface="Calibri"/>
                <a:ea typeface="Calibri"/>
                <a:cs typeface="Calibri"/>
                <a:sym typeface="Calibri"/>
              </a:rPr>
              <a:t>It is essential that all weapons within the stockpile are properly managed, from initial procurement / acquisition all the way through their life to final disposal. </a:t>
            </a:r>
          </a:p>
          <a:p>
            <a:pPr marL="0" lvl="0" indent="0" algn="l" rtl="0">
              <a:spcBef>
                <a:spcPts val="0"/>
              </a:spcBef>
              <a:spcAft>
                <a:spcPts val="0"/>
              </a:spcAft>
              <a:buClr>
                <a:schemeClr val="dk1"/>
              </a:buClr>
              <a:buSzPts val="1200"/>
              <a:buFont typeface="Arial"/>
              <a:buNone/>
            </a:pPr>
            <a:endParaRPr lang="en-IE"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r>
              <a:rPr lang="en-IE" sz="1200">
                <a:solidFill>
                  <a:schemeClr val="dk1"/>
                </a:solidFill>
                <a:latin typeface="Calibri"/>
                <a:ea typeface="Calibri"/>
                <a:cs typeface="Calibri"/>
                <a:sym typeface="Calibri"/>
              </a:rPr>
              <a:t>For a typical UN deployment there will really only be Operational weapons, however their may be a training requirement for the national capacity so that could include training weapons. </a:t>
            </a:r>
          </a:p>
          <a:p>
            <a:pPr marL="0" lvl="0" indent="0" algn="l" rtl="0">
              <a:spcBef>
                <a:spcPts val="0"/>
              </a:spcBef>
              <a:spcAft>
                <a:spcPts val="0"/>
              </a:spcAft>
              <a:buClr>
                <a:schemeClr val="dk1"/>
              </a:buClr>
              <a:buSzPts val="1200"/>
              <a:buFont typeface="Arial"/>
              <a:buNone/>
            </a:pPr>
            <a:endParaRPr lang="en-IE"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r>
              <a:rPr lang="en-IE" sz="1200">
                <a:solidFill>
                  <a:schemeClr val="dk1"/>
                </a:solidFill>
                <a:latin typeface="Calibri"/>
                <a:ea typeface="Calibri"/>
                <a:cs typeface="Calibri"/>
                <a:sym typeface="Calibri"/>
              </a:rPr>
              <a:t>And there may be weapons awaiting repatriation to the home country </a:t>
            </a:r>
          </a:p>
          <a:p>
            <a:pPr marL="0" marR="0" lvl="0" indent="0" algn="l" defTabSz="914400">
              <a:lnSpc>
                <a:spcPct val="100000"/>
              </a:lnSpc>
              <a:spcBef>
                <a:spcPts val="0"/>
              </a:spcBef>
              <a:spcAft>
                <a:spcPts val="0"/>
              </a:spcAft>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Discuss with the participants the general make-up of weapons storage, the locations where weapons are typically held and emphasise the need for tight security and good environmental conditions.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Considering the factors and examples which we have just discussed we can then remember these determining factors when looking for the best location to store weapons.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If our Unit SOP requires 4 </a:t>
            </a:r>
            <a:r>
              <a:rPr lang="en-IE" dirty="0"/>
              <a:t>personnel </a:t>
            </a:r>
            <a:r>
              <a:rPr lang="en-IE" sz="1200" dirty="0">
                <a:solidFill>
                  <a:schemeClr val="dk1"/>
                </a:solidFill>
                <a:latin typeface="Calibri"/>
                <a:ea typeface="Calibri"/>
                <a:cs typeface="Calibri"/>
                <a:sym typeface="Calibri"/>
              </a:rPr>
              <a:t>to guard a weapon store, having decentralised stores for each company could prove to be a strain on manpower.</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Perhaps the stores can be located centrally but access to different rooms/ containers is assigned only to specific persons.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indent="0">
              <a:buSzPts val="1200"/>
            </a:pPr>
            <a:r>
              <a:rPr lang="en-IE" dirty="0">
                <a:sym typeface="Calibri"/>
              </a:rPr>
              <a:t>The actual size of the area may dictate </a:t>
            </a:r>
            <a:r>
              <a:rPr lang="en-IE" dirty="0"/>
              <a:t>what factors are to be considered further. If </a:t>
            </a:r>
            <a:r>
              <a:rPr lang="en-IE" dirty="0">
                <a:sym typeface="Calibri"/>
              </a:rPr>
              <a:t>the camp is </a:t>
            </a:r>
            <a:r>
              <a:rPr lang="en-IE" dirty="0"/>
              <a:t>too </a:t>
            </a:r>
            <a:r>
              <a:rPr lang="en-IE" dirty="0">
                <a:sym typeface="Calibri"/>
              </a:rPr>
              <a:t>big maybe there is a need to have several storage locations for security or perhaps the camp is small</a:t>
            </a:r>
            <a:r>
              <a:rPr lang="en-IE" dirty="0"/>
              <a:t>,</a:t>
            </a:r>
            <a:r>
              <a:rPr lang="en-IE" dirty="0">
                <a:sym typeface="Calibri"/>
              </a:rPr>
              <a:t> and the unit is forced to </a:t>
            </a:r>
            <a:r>
              <a:rPr lang="en-IE" dirty="0"/>
              <a:t>use</a:t>
            </a:r>
            <a:r>
              <a:rPr lang="en-IE" dirty="0">
                <a:sym typeface="Calibri"/>
              </a:rPr>
              <a:t> one location.</a:t>
            </a:r>
            <a:endParaRPr lang="en-IE" dirty="0"/>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3519512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Discuss with the participants the general make-up of weapons storage, the locations where weapons are typically held and emphasise the need for tight security and good environmental conditions.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indent="0"/>
            <a:r>
              <a:rPr lang="en-IE">
                <a:sym typeface="Calibri"/>
              </a:rPr>
              <a:t>Having considered the determining factors</a:t>
            </a:r>
            <a:r>
              <a:rPr lang="en-IE"/>
              <a:t>,</a:t>
            </a:r>
            <a:r>
              <a:rPr lang="en-IE">
                <a:sym typeface="Calibri"/>
              </a:rPr>
              <a:t> we must then prepare a risk assessment for the store / stockpile.</a:t>
            </a:r>
            <a:r>
              <a:rPr lang="en-IE"/>
              <a:t> </a:t>
            </a:r>
            <a:endParaRPr lang="en-US"/>
          </a:p>
          <a:p>
            <a:pPr marL="0" marR="0" lvl="0" indent="0" algn="l">
              <a:lnSpc>
                <a:spcPct val="100000"/>
              </a:lnSpc>
              <a:spcBef>
                <a:spcPts val="0"/>
              </a:spcBef>
              <a:spcAft>
                <a:spcPts val="0"/>
              </a:spcAft>
              <a:buNone/>
            </a:pPr>
            <a:endParaRPr lang="en-IE" dirty="0"/>
          </a:p>
          <a:p>
            <a:pPr marL="0" indent="0"/>
            <a:r>
              <a:rPr lang="en-IE">
                <a:sym typeface="Calibri"/>
              </a:rPr>
              <a:t>This risk assessment is a crucial step in setting up a weapons storage location. While risks can never be removed completely</a:t>
            </a:r>
            <a:r>
              <a:rPr lang="en-IE"/>
              <a:t>;</a:t>
            </a:r>
            <a:r>
              <a:rPr lang="en-IE">
                <a:sym typeface="Calibri"/>
              </a:rPr>
              <a:t> they must be reduced to as low as reasonably practicable. Essentially the risk level must be tolerable to the relevant authority or mission leadership.</a:t>
            </a:r>
            <a:r>
              <a:rPr lang="en-IE"/>
              <a:t> </a:t>
            </a:r>
            <a:endParaRPr lang="en-US"/>
          </a:p>
          <a:p>
            <a:pPr marL="0" marR="0" lvl="0" indent="0" algn="l">
              <a:lnSpc>
                <a:spcPct val="100000"/>
              </a:lnSpc>
              <a:spcBef>
                <a:spcPts val="0"/>
              </a:spcBef>
              <a:spcAft>
                <a:spcPts val="0"/>
              </a:spcAft>
              <a:buNone/>
            </a:pPr>
            <a:endParaRPr lang="en-IE" dirty="0"/>
          </a:p>
          <a:p>
            <a:pPr marL="0" indent="0"/>
            <a:r>
              <a:rPr lang="en-IE">
                <a:sym typeface="Calibri"/>
              </a:rPr>
              <a:t>One part of any risk assessment needs to consider the value of the facility and contents. Value can be purely financial but there can be other aspects, how much will it affect your own operations if all the contents are lost? And equally how much will it </a:t>
            </a:r>
            <a:r>
              <a:rPr lang="en-IE"/>
              <a:t>affect </a:t>
            </a:r>
            <a:r>
              <a:rPr lang="en-IE">
                <a:sym typeface="Calibri"/>
              </a:rPr>
              <a:t>your adversaries </a:t>
            </a:r>
            <a:r>
              <a:rPr lang="en-IE"/>
              <a:t>capabilities </a:t>
            </a:r>
            <a:r>
              <a:rPr lang="en-IE">
                <a:sym typeface="Calibri"/>
              </a:rPr>
              <a:t>by removing those weapons from your </a:t>
            </a:r>
            <a:r>
              <a:rPr lang="en-IE"/>
              <a:t>possession</a:t>
            </a:r>
            <a:r>
              <a:rPr lang="en-IE">
                <a:sym typeface="Calibri"/>
              </a:rPr>
              <a:t>.</a:t>
            </a:r>
            <a:r>
              <a:rPr lang="en-IE"/>
              <a:t>  </a:t>
            </a:r>
            <a:endParaRPr lang="en-US"/>
          </a:p>
          <a:p>
            <a:pPr marL="0" marR="0" lvl="0" indent="0" algn="l">
              <a:lnSpc>
                <a:spcPct val="100000"/>
              </a:lnSpc>
              <a:spcBef>
                <a:spcPts val="0"/>
              </a:spcBef>
              <a:spcAft>
                <a:spcPts val="0"/>
              </a:spcAft>
              <a:buNone/>
            </a:pPr>
            <a:endParaRPr lang="en-IE" dirty="0"/>
          </a:p>
          <a:p>
            <a:pPr marL="0" marR="0" lvl="0" indent="0" algn="l">
              <a:lnSpc>
                <a:spcPct val="100000"/>
              </a:lnSpc>
              <a:spcBef>
                <a:spcPts val="0"/>
              </a:spcBef>
              <a:spcAft>
                <a:spcPts val="0"/>
              </a:spcAft>
              <a:buNone/>
            </a:pPr>
            <a:r>
              <a:rPr lang="en-IE">
                <a:sym typeface="Calibri"/>
              </a:rPr>
              <a:t>Discuss with the class the possible implications of a UN weapons store being captured by combatants.</a:t>
            </a:r>
            <a:endParaRPr lang="en-US"/>
          </a:p>
          <a:p>
            <a:pPr marL="0" marR="0" lvl="0" indent="0" algn="l">
              <a:lnSpc>
                <a:spcPct val="100000"/>
              </a:lnSpc>
              <a:spcBef>
                <a:spcPts val="0"/>
              </a:spcBef>
              <a:spcAft>
                <a:spcPts val="0"/>
              </a:spcAft>
              <a:buNone/>
            </a:pPr>
            <a:endParaRPr lang="en-IE" dirty="0"/>
          </a:p>
          <a:p>
            <a:pPr marL="0" indent="0"/>
            <a:r>
              <a:rPr lang="en-IE" dirty="0">
                <a:sym typeface="Calibri"/>
              </a:rPr>
              <a:t>In simple terms we consider the</a:t>
            </a:r>
            <a:r>
              <a:rPr lang="en-IE" dirty="0"/>
              <a:t> Risk</a:t>
            </a:r>
            <a:r>
              <a:rPr lang="en-IE" dirty="0">
                <a:sym typeface="Calibri"/>
              </a:rPr>
              <a:t> as being </a:t>
            </a:r>
            <a:r>
              <a:rPr lang="en-IE" dirty="0"/>
              <a:t>Consequence x Likelihood as covered in Lesson 10</a:t>
            </a:r>
            <a:r>
              <a:rPr lang="en-IE" dirty="0">
                <a:sym typeface="Calibri"/>
              </a:rPr>
              <a:t>.</a:t>
            </a:r>
            <a:endParaRPr lang="en-US" dirty="0"/>
          </a:p>
          <a:p>
            <a:pPr marL="0" indent="0">
              <a:buSzPts val="1200"/>
              <a:buFont typeface="Calibri"/>
            </a:pPr>
            <a:endParaRPr lang="en-IE" dirty="0"/>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Obviously frequency is self explanatory, in how often we expect this certain hazard to occur,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When we are considering the Hazard though we need to look at a wide range of hazards which will affect the risk assessment. </a:t>
            </a: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1213885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Discuss with the participants the general make-up of weapons storage, the locations where weapons are typically held and emphasise the need for tight security and good environmental conditions.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Firstly if we consider the active hazards,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Ask the class what they feel could be considered an Active Hazard</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Then explain the loss, theft, sabotage and attack hazards.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Who are the likely perpetrators? </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What is the likely motivations?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Provide a mission scenario…. In MONUSCO in DRC what would be the greatest concern from the list?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Which current Peacekeeping mission could face a risk of sabotage? Why would someone want to sabotage a UN mission? Possibly Mali where the insurgents want the international community to disengage so they can place more pressure on the host government. </a:t>
            </a:r>
            <a:endParaRPr lang="en-GB" sz="1200" b="0" i="0" u="sng"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2493391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Discuss with the participants the general make-up of weapons storage, the locations where weapons are typically held and emphasise the need for tight security and good environmental conditions.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While our risk assessment is being done it very easy to be focused on the active hazards, this can be a risk itself because we forget to consider the greater passive hazards which could be present.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Ask the class what they believe will be classed as a Passive Hazard?</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Natural disasters can be devasting, and far harder to protect against in comparison to the active hazards….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If the greatest active hazard is considered theft you apply more security, more fences, more locks and more controls…. But if your greatest passive hazard is an earthquake or volcano what can you do?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It is important to consider these factors within our risk assessment,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Discuss with the class and seek examples from UN missions or from their home countries where passive hazards have played a role or impacted their security forces, even if not in a weapons storage situation but impacted operations in general.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Often we will think to rainy seasons and flooding, and in many mission areas we have adapted to operating and even thriving in those situations, but what if there typically a major increase in water levels every ten years.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What if the impact of global warming is creating a greater variations in levels each year… do you need to factor these issues into your risk assessment so that the appropriate mitigations are put in place.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1061302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Discuss with the participants the general make-up of weapons storage, the locations where weapons are typically held and emphasise the need for tight security and good environmental conditions.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Ask the class what they believe leads to the Attractiveness of a facility to attack?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 chance of success for the preparator? </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 chance of media coverage? </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 opportunity to discredit the mission?</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 storage of items which can be easily sold on the black market?</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 location being known for having weak security?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Refer to the adage ’proper preparations prevent poor performance’, so the actions we do today protect us tomorrow.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 harder the target, the less attractive it will be to attackers</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899425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Discuss with the participants the general make-up of weapons storage, the locations where weapons are typically held and emphasise the need for tight security and good environmental conditions.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a:lnSpc>
                <a:spcPct val="100000"/>
              </a:lnSpc>
              <a:spcBef>
                <a:spcPts val="0"/>
              </a:spcBef>
              <a:spcAft>
                <a:spcPts val="0"/>
              </a:spcAft>
              <a:buNone/>
            </a:pPr>
            <a:r>
              <a:rPr lang="en-IE">
                <a:sym typeface="Calibri"/>
              </a:rPr>
              <a:t>Again with our risk assessments we typically look outside the wire… but there are also vulnerabilities to be considered internally.</a:t>
            </a:r>
            <a:endParaRPr lang="en-US"/>
          </a:p>
          <a:p>
            <a:pPr marL="0" marR="0" lvl="0" indent="0" algn="l">
              <a:lnSpc>
                <a:spcPct val="100000"/>
              </a:lnSpc>
              <a:spcBef>
                <a:spcPts val="0"/>
              </a:spcBef>
              <a:spcAft>
                <a:spcPts val="0"/>
              </a:spcAft>
              <a:buNone/>
            </a:pPr>
            <a:endParaRPr lang="en-IE" dirty="0"/>
          </a:p>
          <a:p>
            <a:pPr marL="0" indent="0"/>
            <a:r>
              <a:rPr lang="en-IE">
                <a:sym typeface="Calibri"/>
              </a:rPr>
              <a:t>Espionage</a:t>
            </a:r>
            <a:r>
              <a:rPr lang="en-IE"/>
              <a:t>: </a:t>
            </a:r>
            <a:r>
              <a:rPr lang="en-IE">
                <a:sym typeface="Calibri"/>
              </a:rPr>
              <a:t>are local staff or contractors given access to the area</a:t>
            </a:r>
            <a:r>
              <a:rPr lang="en-IE"/>
              <a:t>? </a:t>
            </a:r>
            <a:r>
              <a:rPr lang="en-IE">
                <a:sym typeface="Calibri"/>
              </a:rPr>
              <a:t>Typically this will be necessary at some times, how it that managed? Who grants access? Who supervises? Are we letting the facility been seen as an easy target?</a:t>
            </a:r>
            <a:r>
              <a:rPr lang="en-IE"/>
              <a:t> </a:t>
            </a:r>
            <a:endParaRPr lang="en-US"/>
          </a:p>
          <a:p>
            <a:pPr marL="0" marR="0" lvl="0" indent="0" algn="l">
              <a:lnSpc>
                <a:spcPct val="100000"/>
              </a:lnSpc>
              <a:spcBef>
                <a:spcPts val="0"/>
              </a:spcBef>
              <a:spcAft>
                <a:spcPts val="0"/>
              </a:spcAft>
              <a:buNone/>
            </a:pPr>
            <a:endParaRPr lang="en-IE" dirty="0"/>
          </a:p>
          <a:p>
            <a:pPr marL="0" indent="0"/>
            <a:r>
              <a:rPr lang="en-IE">
                <a:sym typeface="Calibri"/>
              </a:rPr>
              <a:t>We want the locals who work for us to regard our weapons and ammunition stores as impenetrable. While we always tell them that they should never talk about our security arrangements and facilities outside of work. We cannot be naive to think that it won’t happen to some extent.</a:t>
            </a:r>
            <a:r>
              <a:rPr lang="en-IE"/>
              <a:t> </a:t>
            </a:r>
            <a:endParaRPr lang="en-US"/>
          </a:p>
          <a:p>
            <a:pPr marL="0" marR="0" lvl="0" indent="0" algn="l">
              <a:lnSpc>
                <a:spcPct val="100000"/>
              </a:lnSpc>
              <a:spcBef>
                <a:spcPts val="0"/>
              </a:spcBef>
              <a:spcAft>
                <a:spcPts val="0"/>
              </a:spcAft>
              <a:buNone/>
            </a:pPr>
            <a:endParaRPr lang="en-IE" dirty="0"/>
          </a:p>
          <a:p>
            <a:pPr marL="0" indent="0"/>
            <a:r>
              <a:rPr lang="en-IE" dirty="0">
                <a:sym typeface="Calibri"/>
              </a:rPr>
              <a:t>So which is better for us</a:t>
            </a:r>
            <a:r>
              <a:rPr lang="en-IE" dirty="0"/>
              <a:t>? The </a:t>
            </a:r>
            <a:r>
              <a:rPr lang="en-IE" dirty="0">
                <a:sym typeface="Calibri"/>
              </a:rPr>
              <a:t>locals to say</a:t>
            </a:r>
            <a:r>
              <a:rPr lang="en-IE" dirty="0"/>
              <a:t>:</a:t>
            </a:r>
            <a:r>
              <a:rPr lang="en-IE" dirty="0">
                <a:sym typeface="Calibri"/>
              </a:rPr>
              <a:t> “oh my the security is so tight in that place you can do nothing without permission” or “those people are so relaxed and easy going it is nice to work there”?</a:t>
            </a:r>
            <a:endParaRPr lang="en-US" dirty="0"/>
          </a:p>
          <a:p>
            <a:pPr marL="0" marR="0" lvl="0" indent="0" algn="l">
              <a:lnSpc>
                <a:spcPct val="100000"/>
              </a:lnSpc>
              <a:spcBef>
                <a:spcPts val="0"/>
              </a:spcBef>
              <a:spcAft>
                <a:spcPts val="0"/>
              </a:spcAft>
              <a:buNone/>
            </a:pPr>
            <a:endParaRPr lang="en-IE" dirty="0"/>
          </a:p>
          <a:p>
            <a:pPr marL="0" indent="0"/>
            <a:r>
              <a:rPr lang="en-IE" dirty="0">
                <a:sym typeface="Calibri"/>
              </a:rPr>
              <a:t>Also it is sadly true that sometimes there can be motivations even within our own units, personnel might need extra money and could be getting extorted, or possibly they have been radicalised and are willing to steal from the organisation.</a:t>
            </a:r>
            <a:r>
              <a:rPr lang="en-IE" dirty="0"/>
              <a:t> </a:t>
            </a:r>
            <a:endParaRPr lang="en-US" dirty="0"/>
          </a:p>
          <a:p>
            <a:pPr marL="0" marR="0" lvl="0" indent="0" algn="l">
              <a:lnSpc>
                <a:spcPct val="100000"/>
              </a:lnSpc>
              <a:spcBef>
                <a:spcPts val="0"/>
              </a:spcBef>
              <a:spcAft>
                <a:spcPts val="0"/>
              </a:spcAft>
              <a:buNone/>
            </a:pPr>
            <a:endParaRPr lang="en-IE" dirty="0"/>
          </a:p>
          <a:p>
            <a:pPr marL="0" indent="0"/>
            <a:r>
              <a:rPr lang="en-IE" dirty="0">
                <a:sym typeface="Calibri"/>
              </a:rPr>
              <a:t>If these hazards exist they need to be recorded in the risk assessment.</a:t>
            </a:r>
            <a:r>
              <a:rPr lang="en-IE" dirty="0"/>
              <a:t>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374144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Discuss with the participants the general make-up of weapons storage, the locations where weapons are typically held and emphasise the need for tight security and good environmental conditions</a:t>
            </a:r>
            <a:r>
              <a:rPr lang="en-GB" sz="1200" b="0" i="0" u="none" strike="noStrike" cap="none" dirty="0">
                <a:solidFill>
                  <a:schemeClr val="dk1"/>
                </a:solidFill>
                <a:effectLst/>
                <a:latin typeface="Calibri"/>
                <a:ea typeface="Calibri"/>
                <a:cs typeface="Calibri"/>
                <a:sym typeface="Calibri"/>
              </a:rPr>
              <a:t>.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Typically the primary concern is the external vulnerabilities.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Sabotage can discredit a mission, arm an insurgent group increase the risk level for mobile operations, provide new weapon systems to insurgents which makes implementing the mission mandate harder.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And if we consider the terrorist attack or conflict in a different perspective, not alone to this weapon storage location but generally in the area of operations</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Can this weapon storage site adapt should there be a change in the threat level to the area.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Discuss with the class some of the implications a mission may face?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New IED threat present? </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An extremist group specifically targeting the mission personnel? </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An increased size of the mission for a surge to conduct new operations?</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22697352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Introduce the importance of accurate weapon accounting, while discussing stock checks, personal access, issuing and receipt of weapons and effective stock management procedures that ensure the security and serviceability of weapons. </a:t>
            </a:r>
            <a:endParaRPr lang="en-GB" sz="1200" b="1" i="0" u="none" strike="noStrike" cap="none" dirty="0">
              <a:solidFill>
                <a:schemeClr val="dk1"/>
              </a:solidFill>
              <a:effectLst/>
              <a:latin typeface="Calibri"/>
              <a:ea typeface="Calibri"/>
              <a:cs typeface="Calibri"/>
            </a:endParaRPr>
          </a:p>
          <a:p>
            <a:pPr marL="0" lvl="0" indent="0" algn="l" rtl="0">
              <a:spcBef>
                <a:spcPts val="0"/>
              </a:spcBef>
              <a:spcAft>
                <a:spcPts val="0"/>
              </a:spcAft>
              <a:buNone/>
            </a:pPr>
            <a:endParaRPr lang="en-GB" sz="1200" b="1"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indent="0">
              <a:buClr>
                <a:schemeClr val="dk1"/>
              </a:buClr>
              <a:buSzPts val="1200"/>
            </a:pPr>
            <a:r>
              <a:rPr lang="en-IE" sz="1200" dirty="0">
                <a:solidFill>
                  <a:schemeClr val="dk1"/>
                </a:solidFill>
                <a:latin typeface="Calibri"/>
                <a:ea typeface="Calibri"/>
                <a:cs typeface="Calibri"/>
                <a:sym typeface="Calibri"/>
              </a:rPr>
              <a:t>Using the risk assessment we will be able to decide on the physical security aspects of the weapon store.</a:t>
            </a:r>
            <a:r>
              <a:rPr lang="en-IE" dirty="0"/>
              <a:t> </a:t>
            </a:r>
          </a:p>
          <a:p>
            <a:pPr marL="0" indent="0">
              <a:buClr>
                <a:schemeClr val="dk1"/>
              </a:buClr>
              <a:buSzPts val="1200"/>
            </a:pPr>
            <a:endParaRPr lang="en-IE"/>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There are a number of key principles which should be remembered as a basis</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Discuss with the class the principles, asking for the class to propose an example of why these are principles</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Why is it based on the risk assessment? – so that you have a factual plan, not based on experience from a different mission which may not be relevant</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Why included in the design stage? – easier and cheaper to build properly at the stage, </a:t>
            </a:r>
            <a:r>
              <a:rPr lang="en-IE" dirty="0"/>
              <a:t>especially</a:t>
            </a:r>
            <a:r>
              <a:rPr lang="en-IE" sz="1200" dirty="0">
                <a:solidFill>
                  <a:schemeClr val="dk1"/>
                </a:solidFill>
                <a:latin typeface="Calibri"/>
                <a:ea typeface="Calibri"/>
                <a:cs typeface="Calibri"/>
                <a:sym typeface="Calibri"/>
              </a:rPr>
              <a:t> when deciding the perimeters of camps compared to retro fitting</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Continue this discussion through each point</a:t>
            </a:r>
            <a:r>
              <a:rPr lang="en-GB" sz="1200" b="0" i="0" u="none" strike="noStrike" cap="none" dirty="0">
                <a:solidFill>
                  <a:schemeClr val="dk1"/>
                </a:solidFill>
                <a:effectLst/>
                <a:latin typeface="Calibri"/>
                <a:ea typeface="Calibri"/>
                <a:cs typeface="Calibri"/>
                <a:sym typeface="Calibri"/>
              </a:rPr>
              <a:t>.</a:t>
            </a:r>
            <a:endParaRPr lang="en-IE"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35110579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Introduce the importance of accurate weapon accounting, while discussing stock checks, personal access, issuing and receipt of weapons and effective stock management procedures that ensure the security and serviceability of weapons. </a:t>
            </a:r>
            <a:endParaRPr lang="en-GB" sz="1200" b="1" i="0" u="none" strike="noStrike" cap="none" dirty="0">
              <a:solidFill>
                <a:schemeClr val="dk1"/>
              </a:solidFill>
              <a:effectLst/>
              <a:latin typeface="Calibri"/>
              <a:ea typeface="Calibri"/>
              <a:cs typeface="Calibri"/>
            </a:endParaRPr>
          </a:p>
          <a:p>
            <a:pPr marL="0" lvl="0" indent="0" algn="l" rtl="0">
              <a:spcBef>
                <a:spcPts val="0"/>
              </a:spcBef>
              <a:spcAft>
                <a:spcPts val="0"/>
              </a:spcAft>
              <a:buNone/>
            </a:pPr>
            <a:endParaRPr lang="en-GB" sz="1200" b="1"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indent="0">
              <a:buClr>
                <a:schemeClr val="dk1"/>
              </a:buClr>
              <a:buSzPts val="1200"/>
            </a:pPr>
            <a:r>
              <a:rPr lang="en-IE" sz="1200" dirty="0">
                <a:solidFill>
                  <a:schemeClr val="dk1"/>
                </a:solidFill>
                <a:latin typeface="Calibri"/>
                <a:ea typeface="Calibri"/>
                <a:cs typeface="Calibri"/>
                <a:sym typeface="Calibri"/>
              </a:rPr>
              <a:t>Start by asking the class what is the aim of the physical security and discussing the responses?</a:t>
            </a:r>
            <a:r>
              <a:rPr lang="en-IE" dirty="0"/>
              <a:t> </a:t>
            </a:r>
          </a:p>
          <a:p>
            <a:pPr marL="0" indent="0">
              <a:buClr>
                <a:schemeClr val="dk1"/>
              </a:buClr>
              <a:buSzPts val="1200"/>
            </a:pPr>
            <a:endParaRPr lang="en-IE"/>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Write the points on the white board to take note of them as the discussion progresses. If needed move the discussion beyond the theft topic to the wider implications and benefits of the physical security.</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After the discussion read through the points, emphasising any which have been missed in the discussion with the class.</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Summarise by highlight not only the simple </a:t>
            </a:r>
            <a:r>
              <a:rPr lang="en-IE" dirty="0"/>
              <a:t>benefit </a:t>
            </a:r>
            <a:r>
              <a:rPr lang="en-IE" sz="1200" dirty="0">
                <a:solidFill>
                  <a:schemeClr val="dk1"/>
                </a:solidFill>
                <a:latin typeface="Calibri"/>
                <a:ea typeface="Calibri"/>
                <a:cs typeface="Calibri"/>
                <a:sym typeface="Calibri"/>
              </a:rPr>
              <a:t>of preventing theft but all the indirect benefits achieved by having properly adopted physical security measures.</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2157214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 name="Google Shape;6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Phase 1. Introduction - Introduce the objectives of the lesson.</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dirty="0">
                <a:latin typeface="Arial"/>
                <a:ea typeface="Arial"/>
                <a:cs typeface="Arial"/>
                <a:sym typeface="Arial"/>
              </a:rPr>
              <a:t>(Enabling Objective: </a:t>
            </a:r>
            <a:r>
              <a:rPr lang="en-GB" sz="1200" dirty="0">
                <a:solidFill>
                  <a:schemeClr val="dk1"/>
                </a:solidFill>
                <a:latin typeface="Calibri"/>
                <a:ea typeface="Calibri"/>
                <a:cs typeface="Calibri"/>
                <a:sym typeface="Calibri"/>
              </a:rPr>
              <a:t>2.3.1 Examine secure weapon storage practices</a:t>
            </a:r>
            <a:r>
              <a:rPr lang="en-GB" sz="1200" b="0" i="0" u="none" strike="noStrike" cap="none" dirty="0">
                <a:solidFill>
                  <a:schemeClr val="dk1"/>
                </a:solidFill>
                <a:latin typeface="Calibri"/>
                <a:ea typeface="Calibri"/>
                <a:cs typeface="Calibri"/>
                <a:sym typeface="Calibri"/>
              </a:rPr>
              <a:t>.)</a:t>
            </a:r>
            <a:endParaRPr lang="en-GB" dirty="0"/>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dirty="0">
              <a:effectLst/>
              <a:latin typeface="Arial"/>
              <a:ea typeface="Arial"/>
              <a:cs typeface="Arial"/>
              <a:sym typeface="Arial"/>
            </a:endParaRPr>
          </a:p>
          <a:p>
            <a:pPr marL="0" marR="0" lvl="0" indent="0" algn="l" rtl="0">
              <a:lnSpc>
                <a:spcPct val="90000"/>
              </a:lnSpc>
              <a:spcBef>
                <a:spcPts val="0"/>
              </a:spcBef>
              <a:spcAft>
                <a:spcPts val="0"/>
              </a:spcAft>
              <a:buClr>
                <a:srgbClr val="000000"/>
              </a:buClr>
              <a:buSzPts val="2000"/>
              <a:buFont typeface="Arial"/>
              <a:buNone/>
            </a:pPr>
            <a:r>
              <a:rPr lang="en-GB" sz="1200" b="0" i="0" u="none" strike="noStrike" cap="none" dirty="0">
                <a:solidFill>
                  <a:schemeClr val="dk1"/>
                </a:solidFill>
                <a:latin typeface="Calibri"/>
                <a:ea typeface="Calibri"/>
                <a:cs typeface="Calibri"/>
                <a:sym typeface="Calibri"/>
              </a:rPr>
              <a:t>By the end of this training session the participant will e</a:t>
            </a:r>
            <a:r>
              <a:rPr lang="en-GB" sz="1200" dirty="0">
                <a:solidFill>
                  <a:schemeClr val="dk1"/>
                </a:solidFill>
                <a:latin typeface="Calibri"/>
                <a:ea typeface="Calibri"/>
                <a:cs typeface="Calibri"/>
                <a:sym typeface="Calibri"/>
              </a:rPr>
              <a:t>xamine secure weapon storage practices</a:t>
            </a:r>
            <a:r>
              <a:rPr lang="en-GB" dirty="0"/>
              <a:t> </a:t>
            </a:r>
            <a:endParaRPr dirty="0"/>
          </a:p>
        </p:txBody>
      </p:sp>
      <p:sp>
        <p:nvSpPr>
          <p:cNvPr id="62" name="Google Shape;6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a:solidFill>
                  <a:schemeClr val="dk1"/>
                </a:solidFill>
                <a:effectLst/>
                <a:latin typeface="Calibri"/>
                <a:ea typeface="Calibri"/>
                <a:cs typeface="Calibri"/>
                <a:sym typeface="Calibri"/>
              </a:rPr>
              <a:t>Introduce the importance of accurate weapon accounting, while discussing stock checks, personal access, issuing and receipt of weapons and effective stock management procedures that ensure the security and serviceability of weapons. </a:t>
            </a:r>
          </a:p>
          <a:p>
            <a:pPr marL="0" lvl="0" indent="0" algn="l" rtl="0">
              <a:spcBef>
                <a:spcPts val="0"/>
              </a:spcBef>
              <a:spcAft>
                <a:spcPts val="0"/>
              </a:spcAft>
              <a:buNone/>
            </a:pPr>
            <a:endParaRPr lang="en-GB" sz="1200" b="1"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Discuss with the class the elements of a Physical Security System.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Use the analogy of a gate….</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Will a big gate provide security? </a:t>
            </a: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Not unless there is a fence either side of the gate? </a:t>
            </a: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Will the gate and the fence provide security? </a:t>
            </a: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Not unless there is a key to lock the gate? </a:t>
            </a: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Will the key the gate and the fence provide security? </a:t>
            </a: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Not unless there access control to control the key.</a:t>
            </a: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Will the key, gate, fence, access control provide security?</a:t>
            </a: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Not unless the proper staff are vetted to prevent infiltration. </a:t>
            </a: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Will the key, gate, fence, access control and vetting provide security? </a:t>
            </a: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Not unless there is a security plan and SOP about who is allowed to draw the keys at what times with whose authority and whose oversight…</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Display the list of elements within the physical security system to the class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Each piece is like a </a:t>
            </a:r>
            <a:r>
              <a:rPr lang="en-IE" sz="1200" err="1">
                <a:solidFill>
                  <a:schemeClr val="dk1"/>
                </a:solidFill>
                <a:latin typeface="Calibri"/>
                <a:ea typeface="Calibri"/>
                <a:cs typeface="Calibri"/>
                <a:sym typeface="Calibri"/>
              </a:rPr>
              <a:t>jenga</a:t>
            </a:r>
            <a:r>
              <a:rPr lang="en-IE" sz="1200">
                <a:solidFill>
                  <a:schemeClr val="dk1"/>
                </a:solidFill>
                <a:latin typeface="Calibri"/>
                <a:ea typeface="Calibri"/>
                <a:cs typeface="Calibri"/>
                <a:sym typeface="Calibri"/>
              </a:rPr>
              <a:t> tower, without some you still may have a tower but to build a strong tower that will last you need to have them all, in the right place doing the right thing </a:t>
            </a:r>
            <a:endParaRPr lang="en-GB" sz="1200" b="0" i="0" u="none" strike="noStrike" cap="none">
              <a:solidFill>
                <a:schemeClr val="dk1"/>
              </a:solidFill>
              <a:effectLst/>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2076637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Introduce the importance of accurate weapon accounting, while discussing stock checks, personal access, issuing and receipt of weapons and effective stock management procedures that ensure the security and serviceability of weapons. </a:t>
            </a: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What is Access control?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Briefly discuss with the class the various elements of access control.</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Highlight that they do not necessarily need to have all these parts combinations and codes and keys…  but the one which make sense in their specific case</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 visitor log should be maintained, and it can be an easy point of reference for a commander doing an audit on his weapons stores to check that procedures are being followed properly. </a:t>
            </a:r>
          </a:p>
          <a:p>
            <a:pPr marL="0" marR="0" lvl="0" indent="0" algn="l" rtl="0">
              <a:lnSpc>
                <a:spcPct val="100000"/>
              </a:lnSpc>
              <a:spcBef>
                <a:spcPts val="0"/>
              </a:spcBef>
              <a:spcAft>
                <a:spcPts val="0"/>
              </a:spcAft>
              <a:buClr>
                <a:schemeClr val="dk1"/>
              </a:buClr>
              <a:buSzPts val="1200"/>
              <a:buFont typeface="Calibri"/>
              <a:buNone/>
            </a:pPr>
            <a:endParaRPr lang="fr-CH" sz="1200" dirty="0">
              <a:solidFill>
                <a:schemeClr val="dk1"/>
              </a:solidFill>
              <a:latin typeface="Calibri"/>
              <a:ea typeface="Calibri"/>
              <a:cs typeface="Calibri"/>
              <a:sym typeface="Calibri"/>
            </a:endParaRPr>
          </a:p>
          <a:p>
            <a:pPr marL="0" indent="0"/>
            <a:r>
              <a:rPr lang="en-US" dirty="0"/>
              <a:t>Photograph</a:t>
            </a:r>
            <a:r>
              <a:rPr lang="fr-CH" dirty="0"/>
              <a:t> </a:t>
            </a:r>
            <a:r>
              <a:rPr lang="fr-CH" sz="1200" dirty="0" err="1">
                <a:solidFill>
                  <a:schemeClr val="dk1"/>
                </a:solidFill>
                <a:latin typeface="Calibri"/>
                <a:ea typeface="Calibri"/>
                <a:cs typeface="Calibri"/>
                <a:sym typeface="Calibri"/>
              </a:rPr>
              <a:t>from</a:t>
            </a:r>
            <a:r>
              <a:rPr lang="fr-CH" sz="1200" dirty="0">
                <a:solidFill>
                  <a:schemeClr val="dk1"/>
                </a:solidFill>
                <a:latin typeface="Calibri"/>
                <a:ea typeface="Calibri"/>
                <a:cs typeface="Calibri"/>
                <a:sym typeface="Calibri"/>
              </a:rPr>
              <a:t> UN DDR WAM Course</a:t>
            </a:r>
            <a:endParaRPr lang="en-IE" sz="1200">
              <a:solidFill>
                <a:schemeClr val="dk1"/>
              </a:solidFill>
              <a:latin typeface="Calibri"/>
              <a:ea typeface="Calibri"/>
              <a:cs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30116791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a:solidFill>
                  <a:schemeClr val="dk1"/>
                </a:solidFill>
                <a:effectLst/>
                <a:latin typeface="Calibri"/>
                <a:ea typeface="Calibri"/>
                <a:cs typeface="Calibri"/>
                <a:sym typeface="Calibri"/>
              </a:rPr>
              <a:t>Introduce the importance of accurate weapon accounting, while discussing stock checks, personal access, issuing and receipt of weapons and effective stock management procedures that ensure the security and serviceability of weapons. </a:t>
            </a:r>
          </a:p>
          <a:p>
            <a:pPr marL="0" lvl="0" indent="0" algn="l" rtl="0">
              <a:spcBef>
                <a:spcPts val="0"/>
              </a:spcBef>
              <a:spcAft>
                <a:spcPts val="0"/>
              </a:spcAft>
              <a:buNone/>
            </a:pPr>
            <a:endParaRPr lang="en-GB" sz="1200" b="1"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Start by asking the class to look around the room and identify the infrastructure elements that are present in the class room which they would expect to see in a weapons store.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Then read through the list and highlight the relevance of each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For the floors it must be able to hold the weight of the weapons in that room, which could be very heavy for support weapons, and must be secure enough to make sure someone does not tunnel underneath the store to steal the weapons….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extLst>
      <p:ext uri="{BB962C8B-B14F-4D97-AF65-F5344CB8AC3E}">
        <p14:creationId xmlns:p14="http://schemas.microsoft.com/office/powerpoint/2010/main" val="17018124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Introduce the importance of accurate weapon accounting, while discussing stock checks, personal access, issuing and receipt of weapons and effective stock management procedures that ensure the security and serviceability of weapons. </a:t>
            </a: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As per </a:t>
            </a:r>
            <a:r>
              <a:rPr lang="en-GB" sz="1200" dirty="0">
                <a:solidFill>
                  <a:schemeClr val="dk1"/>
                </a:solidFill>
                <a:latin typeface="Calibri"/>
                <a:ea typeface="Calibri"/>
                <a:cs typeface="Calibri"/>
                <a:sym typeface="Calibri"/>
              </a:rPr>
              <a:t>MOSAIC 05.20 there is four classes of fencing </a:t>
            </a:r>
          </a:p>
          <a:p>
            <a:pPr marL="0" marR="0" lvl="0" indent="0" algn="l" rtl="0">
              <a:lnSpc>
                <a:spcPct val="100000"/>
              </a:lnSpc>
              <a:spcBef>
                <a:spcPts val="0"/>
              </a:spcBef>
              <a:spcAft>
                <a:spcPts val="0"/>
              </a:spcAft>
              <a:buClr>
                <a:schemeClr val="dk1"/>
              </a:buClr>
              <a:buSzPts val="1200"/>
              <a:buFont typeface="Calibri"/>
              <a:buNone/>
            </a:pPr>
            <a:endParaRPr lang="en-GB" sz="1200" b="0" i="0" u="none" strike="noStrike" cap="none" baseline="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baseline="0" dirty="0">
                <a:solidFill>
                  <a:schemeClr val="dk1"/>
                </a:solidFill>
                <a:latin typeface="Calibri"/>
                <a:ea typeface="Calibri"/>
                <a:cs typeface="Calibri"/>
                <a:sym typeface="Calibri"/>
              </a:rPr>
              <a:t>A Class 1 security fence provides minimum security and is at least 1.5m high. It is intended only to mark a boundary and will delay a determined intruder only for a short time. </a:t>
            </a:r>
          </a:p>
          <a:p>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b="0" i="0" u="none" strike="noStrike" cap="none" baseline="0" dirty="0">
                <a:solidFill>
                  <a:schemeClr val="dk1"/>
                </a:solidFill>
                <a:latin typeface="Calibri"/>
                <a:ea typeface="Calibri"/>
                <a:cs typeface="Calibri"/>
                <a:sym typeface="Calibri"/>
              </a:rPr>
              <a:t>A Class 2 security fence is an anti-intruder fence that offers a degree of resistance to climbing and breaching by an opportunistic, unskilled intruder using material and breaching items that are readily to hand.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b="0" i="0" u="none" strike="noStrike" cap="none" baseline="0" dirty="0">
                <a:solidFill>
                  <a:schemeClr val="dk1"/>
                </a:solidFill>
                <a:latin typeface="Calibri"/>
                <a:ea typeface="Calibri"/>
                <a:cs typeface="Calibri"/>
                <a:sym typeface="Calibri"/>
              </a:rPr>
              <a:t>A Class 3 security fence is an intermediate security barrier designed to deter and delay a resourceful intruder who has access to a limited range of hand tools. The design and construction provide resistance to attempts at climbing and breaching. A Class 3 security fence offers a good balance between delay to intrusion and cost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b="0" i="0" u="none" strike="noStrike" cap="none" baseline="0" dirty="0">
                <a:solidFill>
                  <a:schemeClr val="dk1"/>
                </a:solidFill>
                <a:latin typeface="Calibri"/>
                <a:ea typeface="Calibri"/>
                <a:cs typeface="Calibri"/>
                <a:sym typeface="Calibri"/>
              </a:rPr>
              <a:t>A Class 4 security fence is a high-security barrier designed to offer the maximum deterrence and delay to a skilled, determined and well-equipped intruder. It is designed and constructed to offer a high degree of resistance to a climbing and breaching.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b="0" i="0" u="none" strike="noStrike" cap="none" baseline="0" dirty="0">
                <a:solidFill>
                  <a:schemeClr val="dk1"/>
                </a:solidFill>
                <a:latin typeface="Calibri"/>
                <a:ea typeface="Calibri"/>
                <a:cs typeface="Calibri"/>
                <a:sym typeface="Calibri"/>
              </a:rPr>
              <a:t>Photographs from IATG 09.10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b="0" i="0" u="none" strike="noStrike" cap="none" baseline="0" dirty="0">
                <a:solidFill>
                  <a:schemeClr val="dk1"/>
                </a:solidFill>
                <a:latin typeface="Calibri"/>
                <a:ea typeface="Calibri"/>
                <a:cs typeface="Calibri"/>
                <a:sym typeface="Calibri"/>
              </a:rPr>
              <a:t>	</a:t>
            </a:r>
            <a:endParaRPr lang="en-IE"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extLst>
      <p:ext uri="{BB962C8B-B14F-4D97-AF65-F5344CB8AC3E}">
        <p14:creationId xmlns:p14="http://schemas.microsoft.com/office/powerpoint/2010/main" val="38859736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participant activity to plan physical security infrastructure for a scenario</a:t>
            </a: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participant Activity</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Using the four classes of fencing ask the participants to individually decide which they would use for each of the perimeter fences displayed in the diagram</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Instructor Solution:</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UN Camp Perimeter – Class 4 – greatest threat and needs the highest level</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Unit Camp Perimeter – Class 1 – unlikely to be getting breached by persons inside the UN Camp perimeter, while there is a lot of people present in the area so should provide a good deterrent and thus saves money</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UN Armory Perimeter – Minimum Class 2 but really the highest class affordable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24107777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Factors to consider when planning physical security infrastructure</a:t>
            </a:r>
            <a:endParaRPr lang="en-GB" sz="1200" b="1" i="0" u="none" strike="noStrike" cap="none" dirty="0">
              <a:solidFill>
                <a:schemeClr val="dk1"/>
              </a:solidFill>
              <a:effectLst/>
              <a:latin typeface="Calibri"/>
              <a:ea typeface="Calibri"/>
              <a:cs typeface="Calibri"/>
            </a:endParaRPr>
          </a:p>
          <a:p>
            <a:pPr marL="0" lvl="0" indent="0" algn="l" rtl="0">
              <a:spcBef>
                <a:spcPts val="0"/>
              </a:spcBef>
              <a:spcAft>
                <a:spcPts val="0"/>
              </a:spcAft>
              <a:buNone/>
            </a:pPr>
            <a:endParaRPr lang="en-GB" sz="1200" b="1" i="0" u="none"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Other factors to consider when selecting and planning fencing are listed</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Discuss with the class highlighting the need to balance costs with practicalities and realities.</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r>
              <a:rPr lang="en-IE" dirty="0"/>
              <a:t>For example, </a:t>
            </a:r>
            <a:r>
              <a:rPr lang="en-IE" dirty="0">
                <a:sym typeface="Calibri"/>
              </a:rPr>
              <a:t>If a base location is in an extremely remote location, possibly cut off from road resupply for 6 months a year</a:t>
            </a:r>
            <a:r>
              <a:rPr lang="en-IE" dirty="0"/>
              <a:t>,</a:t>
            </a:r>
            <a:r>
              <a:rPr lang="en-IE" dirty="0">
                <a:sym typeface="Calibri"/>
              </a:rPr>
              <a:t> is it practical to expect the resources to be diverted away from drinking water for the camp to all the helicopters carry fencing?</a:t>
            </a:r>
            <a:r>
              <a:rPr lang="en-IE" dirty="0"/>
              <a:t> </a:t>
            </a:r>
            <a:endParaRPr lang="en-US" dirty="0"/>
          </a:p>
          <a:p>
            <a:pPr marL="0" marR="0" lvl="0" indent="0" algn="l">
              <a:lnSpc>
                <a:spcPct val="100000"/>
              </a:lnSpc>
              <a:spcBef>
                <a:spcPts val="0"/>
              </a:spcBef>
              <a:spcAft>
                <a:spcPts val="0"/>
              </a:spcAft>
              <a:buNone/>
            </a:pPr>
            <a:endParaRPr lang="en-IE" dirty="0"/>
          </a:p>
          <a:p>
            <a:pPr marL="0" marR="0" lvl="0" indent="0" algn="l">
              <a:lnSpc>
                <a:spcPct val="100000"/>
              </a:lnSpc>
              <a:spcBef>
                <a:spcPts val="0"/>
              </a:spcBef>
              <a:spcAft>
                <a:spcPts val="0"/>
              </a:spcAft>
              <a:buNone/>
            </a:pPr>
            <a:r>
              <a:rPr lang="en-IE" dirty="0">
                <a:sym typeface="Calibri"/>
              </a:rPr>
              <a:t>Are there other aspects such as dogs and patrols which can be used to improve security where you may have a short falling in the fencing resources</a:t>
            </a:r>
            <a:endParaRPr lang="en-IE" dirty="0"/>
          </a:p>
          <a:p>
            <a:pPr marL="0" lvl="0" indent="0" algn="l" rtl="0">
              <a:spcBef>
                <a:spcPts val="0"/>
              </a:spcBef>
              <a:spcAft>
                <a:spcPts val="0"/>
              </a:spcAft>
              <a:buNone/>
            </a:pPr>
            <a:endParaRPr lang="en-GB" sz="1200" b="0" i="0" u="sng"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sng" strike="noStrike" cap="none">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extLst>
      <p:ext uri="{BB962C8B-B14F-4D97-AF65-F5344CB8AC3E}">
        <p14:creationId xmlns:p14="http://schemas.microsoft.com/office/powerpoint/2010/main" val="4935073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Discuss the variety of </a:t>
            </a:r>
            <a:r>
              <a:rPr lang="en-IE" sz="1200" b="1" dirty="0">
                <a:solidFill>
                  <a:schemeClr val="dk1"/>
                </a:solidFill>
                <a:latin typeface="Calibri"/>
                <a:ea typeface="Calibri"/>
                <a:cs typeface="Calibri"/>
                <a:sym typeface="Calibri"/>
              </a:rPr>
              <a:t>weapons storage solutions that might be required</a:t>
            </a: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While the emphasis on this presentation is towards the units main store each unit will typically be required to have a variety of weapons storage solutions for differing purposes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Discuss with the class cases when the unit must have other storage solutions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Platoon level posts, although typically personnel will be armed there should be the ability to store weapons safely if needed</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What is the logical solution for a Temporary Patrol base? Based on how long the base will need to be used and what size unit is occupying it? Where will captured weapons be placed? Could an APC be used? All of these things are just factors and considerations, if possible the unit SOP should cover as many of the situations as possible. This ensures that things have been properly thought through and considered and a commander is not being forced to find a solution on the spot.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Secure rooms or secure cabinets could be a requirement for staff officers in a Sector or Force HQ, overall access control may be harder but they will still need the possibility to store weapons safely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b="1" dirty="0">
                <a:solidFill>
                  <a:schemeClr val="dk1"/>
                </a:solidFill>
                <a:latin typeface="Calibri"/>
                <a:ea typeface="Calibri"/>
                <a:cs typeface="Calibri"/>
                <a:sym typeface="Calibri"/>
              </a:rPr>
              <a:t>Photograph is </a:t>
            </a:r>
            <a:r>
              <a:rPr lang="en-IE" sz="1200" b="1" dirty="0">
                <a:solidFill>
                  <a:schemeClr val="dk1"/>
                </a:solidFill>
                <a:latin typeface="Arial" panose="020B0604020202020204" pitchFamily="34" charset="0"/>
                <a:ea typeface="Calibri"/>
                <a:cs typeface="Arial" panose="020B0604020202020204" pitchFamily="34" charset="0"/>
                <a:sym typeface="Calibri"/>
              </a:rPr>
              <a:t>© AMAT/GICHD </a:t>
            </a:r>
            <a:endParaRPr lang="en-IE"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29063764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a:solidFill>
                  <a:schemeClr val="dk1"/>
                </a:solidFill>
                <a:effectLst/>
                <a:latin typeface="Calibri"/>
                <a:ea typeface="Calibri"/>
                <a:cs typeface="Calibri"/>
                <a:sym typeface="Calibri"/>
              </a:rPr>
              <a:t>Principles of accurate inventory management</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1" i="0" u="none"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When it comes to managing the actual inventory of a store there are several simple steps and processes which can be enforced by the Unit SOP to ensure accuracy and accountability for the stock.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Firstly the separation of power, where there is external oversight of the unit who has day to day access and control of the inventory, separate stock checks conducted by someone external to the specific unit provides for a greater level of oversight on issues and discrepancies.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This separation can also be included in the management of keys and other access control measures.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Within the mission there is a requirement to accurately understand certain levels of data, for example the Contingent Owned Equipment reimbursements are based on the number of serviceable weapons which a unit has.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a:solidFill>
                  <a:schemeClr val="dk1"/>
                </a:solidFill>
                <a:latin typeface="Calibri"/>
                <a:ea typeface="Calibri"/>
                <a:cs typeface="Calibri"/>
                <a:sym typeface="Calibri"/>
              </a:rPr>
              <a:t>Remember though the level data required by the mission is looking a broader picture and it should be expected that Unit level data will be more detailed.  </a:t>
            </a: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extLst>
      <p:ext uri="{BB962C8B-B14F-4D97-AF65-F5344CB8AC3E}">
        <p14:creationId xmlns:p14="http://schemas.microsoft.com/office/powerpoint/2010/main" val="174889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Principles of accurate inventory management</a:t>
            </a:r>
            <a:endParaRPr lang="en-GB" sz="1200" b="1" i="0" u="none" strike="noStrike" cap="none" dirty="0">
              <a:solidFill>
                <a:schemeClr val="dk1"/>
              </a:solidFill>
              <a:effectLst/>
              <a:latin typeface="Calibri"/>
              <a:ea typeface="Calibri"/>
              <a:cs typeface="Calibri"/>
            </a:endParaRPr>
          </a:p>
          <a:p>
            <a:pPr marL="0" lvl="0" indent="0" algn="l" rtl="0">
              <a:spcBef>
                <a:spcPts val="0"/>
              </a:spcBef>
              <a:spcAft>
                <a:spcPts val="0"/>
              </a:spcAft>
              <a:buNone/>
            </a:pPr>
            <a:endParaRPr lang="en-GB" sz="1200" b="1" i="0" u="none"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IE" sz="1200" dirty="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Within a specific unit they must know exactly where the weapon is, the sub unit which it is assigned to and other relevant information. The servicing and inspecting of weapons will be controlled at unit level not mission level, the specific serial number will allow proper tracking and planning of when inspection is required.</a:t>
            </a:r>
            <a:r>
              <a:rPr lang="en-IE" dirty="0"/>
              <a:t> </a:t>
            </a:r>
          </a:p>
          <a:p>
            <a:pPr marL="0" indent="0">
              <a:buClr>
                <a:schemeClr val="dk1"/>
              </a:buClr>
              <a:buSzPts val="1200"/>
            </a:pPr>
            <a:endParaRPr lang="en-IE"/>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Then when a weapon is being issued, even on a temporary basis for a security tasking or patrol the unit is required to ensure that there is an accurate ledger of the relevant information.</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endParaRPr lang="en-GB" sz="1200" b="0" i="0" u="sng" strike="noStrike" cap="none" dirty="0">
              <a:solidFill>
                <a:schemeClr val="dk1"/>
              </a:solidFill>
              <a:effectLst/>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extLst>
      <p:ext uri="{BB962C8B-B14F-4D97-AF65-F5344CB8AC3E}">
        <p14:creationId xmlns:p14="http://schemas.microsoft.com/office/powerpoint/2010/main" val="38250833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effectLst/>
                <a:latin typeface="Calibri"/>
                <a:ea typeface="Calibri"/>
                <a:cs typeface="Calibri"/>
                <a:sym typeface="Calibri"/>
              </a:rPr>
              <a:t>Specific reporting requirements for UN Missions</a:t>
            </a:r>
            <a:endParaRPr lang="en-GB" sz="1200" b="1" i="0" u="none" strike="noStrike" cap="none" dirty="0">
              <a:solidFill>
                <a:schemeClr val="dk1"/>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IE" sz="1200" dirty="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In a peacekeeping mission there are specific reporting requirements which can be found in the WAM Policy and SOP on weapon loses.</a:t>
            </a:r>
            <a:r>
              <a:rPr lang="en-IE" dirty="0"/>
              <a:t> </a:t>
            </a:r>
          </a:p>
          <a:p>
            <a:pPr marL="0" indent="0">
              <a:buClr>
                <a:schemeClr val="dk1"/>
              </a:buClr>
              <a:buSzPts val="1200"/>
            </a:pPr>
            <a:endParaRPr lang="en-IE"/>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Upon arrival into theatre there will be an arrival inspection conducted by the COE unit, this is essential for reimbursements</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Then the unit has the requirement to ensure there is a weekly check completed, and then on a monthly basis this information must be submitted by the units to the Head of Military / Police components as per the WAM policy.</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The mission then must submit a quarterly report to UNHQ which will amalgamate all the relevant reports from the units.</a:t>
            </a:r>
            <a:r>
              <a:rPr lang="en-IE" dirty="0"/>
              <a:t> </a:t>
            </a:r>
            <a:endParaRPr lang="en-IE" sz="1200" dirty="0">
              <a:solidFill>
                <a:schemeClr val="dk1"/>
              </a:solidFill>
              <a:latin typeface="Calibri"/>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4134488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Introduce the Key Learning Points</a:t>
            </a:r>
            <a:endParaRPr lang="en-GB">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p>
          <a:p>
            <a:pPr marL="0" lvl="0" indent="0" algn="l" rtl="0">
              <a:spcBef>
                <a:spcPts val="0"/>
              </a:spcBef>
              <a:spcAft>
                <a:spcPts val="0"/>
              </a:spcAft>
              <a:buNone/>
            </a:pPr>
            <a:endParaRPr lang="en-GB"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Key Learning Points</a:t>
            </a:r>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2.3.1.1 Describe the UN policies on small arm control.</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2.3.1.2 Discuss the location parameters of a weapon store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2.3.1.3 Discuss the principles of the physical security of weapons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2.3.1.4 Discuss inventory management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2.3.1.5 Discuss reporting losses and investigations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2.3.1.6 Discuss determining surplus weapon stocks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2.3.1.7 Discuss the secure transportation of weapons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2.3.1.8 Examine commonly occurring failures related to weapon controls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2.3.1.9 Evaluate a completed security risk assessment for weapon storage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2.3.1.10 Compile a Weapon Security Plan based on a risk assessment that has been provided</a:t>
            </a:r>
            <a:r>
              <a:rPr lang="en-GB"/>
              <a:t> </a:t>
            </a:r>
            <a:endParaRPr/>
          </a:p>
        </p:txBody>
      </p:sp>
      <p:sp>
        <p:nvSpPr>
          <p:cNvPr id="69" name="Google Shape;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1" i="0" u="none" strike="noStrike" cap="none" dirty="0">
                <a:solidFill>
                  <a:schemeClr val="dk1"/>
                </a:solidFill>
                <a:effectLst/>
                <a:latin typeface="Calibri"/>
                <a:ea typeface="Calibri"/>
                <a:cs typeface="Calibri"/>
                <a:sym typeface="Calibri"/>
              </a:rPr>
              <a:t>Outline the process for reporting losses</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IE" sz="1200" dirty="0">
              <a:solidFill>
                <a:schemeClr val="dk1"/>
              </a:solidFill>
              <a:latin typeface="Calibri"/>
              <a:ea typeface="Calibri"/>
              <a:cs typeface="Calibri"/>
              <a:sym typeface="Calibri"/>
            </a:endParaRPr>
          </a:p>
          <a:p>
            <a:r>
              <a:rPr lang="en-IE" sz="1200" b="0" i="0" u="none" strike="noStrike" cap="none" baseline="0" dirty="0">
                <a:solidFill>
                  <a:schemeClr val="dk1"/>
                </a:solidFill>
                <a:latin typeface="Calibri"/>
                <a:ea typeface="Calibri"/>
                <a:cs typeface="Calibri"/>
                <a:sym typeface="Calibri"/>
              </a:rPr>
              <a:t>From the actual </a:t>
            </a:r>
            <a:r>
              <a:rPr lang="en-IE" sz="1200" b="0" i="0" u="none" strike="noStrike" cap="none" baseline="0" dirty="0" err="1">
                <a:solidFill>
                  <a:schemeClr val="dk1"/>
                </a:solidFill>
                <a:latin typeface="Calibri"/>
                <a:ea typeface="Calibri"/>
                <a:cs typeface="Calibri"/>
                <a:sym typeface="Calibri"/>
              </a:rPr>
              <a:t>BoI</a:t>
            </a:r>
            <a:r>
              <a:rPr lang="en-IE" sz="1200" b="0" i="0" u="none" strike="noStrike" cap="none" baseline="0" dirty="0">
                <a:solidFill>
                  <a:schemeClr val="dk1"/>
                </a:solidFill>
                <a:latin typeface="Calibri"/>
                <a:ea typeface="Calibri"/>
                <a:cs typeface="Calibri"/>
                <a:sym typeface="Calibri"/>
              </a:rPr>
              <a:t> SOP the focus of any potential </a:t>
            </a:r>
          </a:p>
          <a:p>
            <a:r>
              <a:rPr lang="en-IE" sz="1200" b="0" i="0" u="none" strike="noStrike" cap="none" baseline="0" dirty="0">
                <a:solidFill>
                  <a:schemeClr val="dk1"/>
                </a:solidFill>
                <a:latin typeface="Calibri"/>
                <a:ea typeface="Calibri"/>
                <a:cs typeface="Calibri"/>
                <a:sym typeface="Calibri"/>
              </a:rPr>
              <a:t>Print loss reporting form</a:t>
            </a:r>
          </a:p>
          <a:p>
            <a:endParaRPr lang="en-IE" sz="1200" b="0" i="0" u="none" strike="noStrike" cap="none" baseline="0" dirty="0">
              <a:solidFill>
                <a:schemeClr val="dk1"/>
              </a:solidFill>
              <a:latin typeface="Calibri"/>
              <a:ea typeface="Calibri"/>
              <a:cs typeface="Calibri"/>
              <a:sym typeface="Calibri"/>
            </a:endParaRPr>
          </a:p>
          <a:p>
            <a:r>
              <a:rPr lang="en-IE" sz="1200" b="0" i="0" u="none" strike="noStrike" cap="none" baseline="0" dirty="0">
                <a:solidFill>
                  <a:schemeClr val="dk1"/>
                </a:solidFill>
                <a:latin typeface="Calibri"/>
                <a:ea typeface="Calibri"/>
                <a:cs typeface="Calibri"/>
                <a:sym typeface="Calibri"/>
              </a:rPr>
              <a:t>What caused the occurrence? </a:t>
            </a:r>
          </a:p>
          <a:p>
            <a:r>
              <a:rPr lang="en-US" sz="1200" b="0" i="0" u="none" strike="noStrike" cap="none" baseline="0" dirty="0">
                <a:solidFill>
                  <a:schemeClr val="dk1"/>
                </a:solidFill>
                <a:latin typeface="Calibri"/>
                <a:ea typeface="Calibri"/>
                <a:cs typeface="Calibri"/>
                <a:sym typeface="Calibri"/>
              </a:rPr>
              <a:t>Was anyone responsible for the occurrence, if so, who, and to what extent? </a:t>
            </a:r>
          </a:p>
          <a:p>
            <a:r>
              <a:rPr lang="en-US" sz="1200" b="0" i="0" u="none" strike="noStrike" cap="none" baseline="0" dirty="0">
                <a:solidFill>
                  <a:schemeClr val="dk1"/>
                </a:solidFill>
                <a:latin typeface="Calibri"/>
                <a:ea typeface="Calibri"/>
                <a:cs typeface="Calibri"/>
                <a:sym typeface="Calibri"/>
              </a:rPr>
              <a:t>Whether any United Nations rules and regulations were contravened? If so, identify the contravened rules and regulations and the particular aspects thereof;</a:t>
            </a:r>
            <a:r>
              <a:rPr lang="en-US" dirty="0"/>
              <a:t> </a:t>
            </a:r>
            <a:endParaRPr lang="en-US" sz="1200" b="0" i="0" u="none" strike="noStrike" cap="none" baseline="0" dirty="0">
              <a:solidFill>
                <a:schemeClr val="dk1"/>
              </a:solidFill>
              <a:latin typeface="Calibri"/>
              <a:ea typeface="Calibri"/>
              <a:cs typeface="Calibri"/>
            </a:endParaRPr>
          </a:p>
          <a:p>
            <a:r>
              <a:rPr lang="en-US" sz="1200" b="0" i="0" u="none" strike="noStrike" cap="none" baseline="0" dirty="0">
                <a:solidFill>
                  <a:schemeClr val="dk1"/>
                </a:solidFill>
                <a:latin typeface="Calibri"/>
                <a:ea typeface="Calibri"/>
                <a:cs typeface="Calibri"/>
                <a:sym typeface="Calibri"/>
              </a:rPr>
              <a:t>Whether any individual(s) has/have been victimized by the occurrence and whether the negative effect of the occurrence was directly attributable to the performance by the victim of duties on behalf of the United Nations (service incurred); </a:t>
            </a:r>
          </a:p>
          <a:p>
            <a:r>
              <a:rPr lang="en-US" sz="1200" b="0" i="0" u="none" strike="noStrike" cap="none" baseline="0" dirty="0">
                <a:solidFill>
                  <a:schemeClr val="dk1"/>
                </a:solidFill>
                <a:latin typeface="Calibri"/>
                <a:ea typeface="Calibri"/>
                <a:cs typeface="Calibri"/>
                <a:sym typeface="Calibri"/>
              </a:rPr>
              <a:t>Whether the relevant UN procedures, regulations and in place at the time of the occurrence were adequate and properly followed. </a:t>
            </a: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extLst>
      <p:ext uri="{BB962C8B-B14F-4D97-AF65-F5344CB8AC3E}">
        <p14:creationId xmlns:p14="http://schemas.microsoft.com/office/powerpoint/2010/main" val="1859307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1" i="0" u="none" strike="noStrike" cap="none" dirty="0">
                <a:solidFill>
                  <a:schemeClr val="dk1"/>
                </a:solidFill>
                <a:effectLst/>
                <a:latin typeface="Calibri"/>
                <a:ea typeface="Calibri"/>
                <a:cs typeface="Calibri"/>
                <a:sym typeface="Calibri"/>
              </a:rPr>
              <a:t>Importance of managing surplus weapon stocks on UNPO</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While </a:t>
            </a:r>
            <a:r>
              <a:rPr lang="en-GB" sz="1200" dirty="0">
                <a:solidFill>
                  <a:schemeClr val="dk1"/>
                </a:solidFill>
                <a:latin typeface="Calibri"/>
                <a:ea typeface="Calibri"/>
                <a:cs typeface="Calibri"/>
                <a:sym typeface="Calibri"/>
              </a:rPr>
              <a:t>MOSAIC 05.20  has a detailed section on managing surplus weapons we need to look at this issue in the context of UN Peacekeeping missions </a:t>
            </a:r>
          </a:p>
          <a:p>
            <a:pPr marL="0" marR="0" lvl="0" indent="0" algn="l" rtl="0">
              <a:lnSpc>
                <a:spcPct val="100000"/>
              </a:lnSpc>
              <a:spcBef>
                <a:spcPts val="0"/>
              </a:spcBef>
              <a:spcAft>
                <a:spcPts val="0"/>
              </a:spcAft>
              <a:buClr>
                <a:schemeClr val="dk1"/>
              </a:buClr>
              <a:buSzPts val="1200"/>
              <a:buFont typeface="Calibri"/>
              <a:buNone/>
            </a:pPr>
            <a:endParaRPr lang="en-GB"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The SUR should have been designed originally to properly reflect the needs of the unit, yet there are often unforeseeable changes which occur during a missions life that require adjust, reshaping and realignment of a missions focus. </a:t>
            </a:r>
          </a:p>
          <a:p>
            <a:pPr marL="0" marR="0" lvl="0" indent="0" algn="l" rtl="0">
              <a:lnSpc>
                <a:spcPct val="100000"/>
              </a:lnSpc>
              <a:spcBef>
                <a:spcPts val="0"/>
              </a:spcBef>
              <a:spcAft>
                <a:spcPts val="0"/>
              </a:spcAft>
              <a:buClr>
                <a:schemeClr val="dk1"/>
              </a:buClr>
              <a:buSzPts val="1200"/>
              <a:buFont typeface="Calibri"/>
              <a:buNone/>
            </a:pPr>
            <a:endParaRPr lang="en-GB"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Discuss with the class where missions have had changes? Ask if any participant can give an example of each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Mandate – UNMISS South Sudan Mission in 2013 where the focus went from transition to the local government to protection of civilians </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Unit size – UNIFIL Lebanon in 2006 the mission was under 3500 personnel and then there was a 33 day war and the mission swelled to over 10,000 within six months </a:t>
            </a: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Geographic footprint – Lebanon needed more based in 2006 while DRC as provinces are handover to the government the number of locations reduced.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Ultimately there is a requirement for weapons to be repatriated to the home country. While there can be provision to destroy ammunition in country at the end of a deployment there is not typically such provisions for weapons. </a:t>
            </a:r>
          </a:p>
          <a:p>
            <a:pPr marL="0" marR="0" lvl="0" indent="0" algn="l" rtl="0">
              <a:lnSpc>
                <a:spcPct val="100000"/>
              </a:lnSpc>
              <a:spcBef>
                <a:spcPts val="0"/>
              </a:spcBef>
              <a:spcAft>
                <a:spcPts val="0"/>
              </a:spcAft>
              <a:buClr>
                <a:schemeClr val="dk1"/>
              </a:buClr>
              <a:buSzPts val="1200"/>
              <a:buFont typeface="Calibri"/>
              <a:buNone/>
            </a:pP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Ask the class why they believe the UN wants weapons repatriated at the end of mission? It is the TCC responsibility, there will typically be better control of weapons in the home country, leaving weapons in the mission area could led to them being misused. </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extLst>
      <p:ext uri="{BB962C8B-B14F-4D97-AF65-F5344CB8AC3E}">
        <p14:creationId xmlns:p14="http://schemas.microsoft.com/office/powerpoint/2010/main" val="36814550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1" i="0" u="none" strike="noStrike" cap="none" dirty="0">
                <a:solidFill>
                  <a:schemeClr val="dk1"/>
                </a:solidFill>
                <a:effectLst/>
                <a:latin typeface="Calibri"/>
                <a:ea typeface="Calibri"/>
                <a:cs typeface="Calibri"/>
                <a:sym typeface="Calibri"/>
              </a:rPr>
              <a:t>Outline the secure transportation of weapons on UNPO</a:t>
            </a:r>
            <a:endParaRPr lang="en-GB" sz="1200" b="1" i="0" u="none" strike="noStrike" cap="none" dirty="0">
              <a:solidFill>
                <a:schemeClr val="dk1"/>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IE" sz="1200" dirty="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While a UN Mission will utilise the deployment, rotations and repatriations through the Mission </a:t>
            </a:r>
            <a:r>
              <a:rPr lang="en-IE" dirty="0"/>
              <a:t>MOVCON </a:t>
            </a:r>
            <a:r>
              <a:rPr lang="en-IE" sz="1200" dirty="0">
                <a:solidFill>
                  <a:schemeClr val="dk1"/>
                </a:solidFill>
                <a:latin typeface="Calibri"/>
                <a:ea typeface="Calibri"/>
                <a:cs typeface="Calibri"/>
                <a:sym typeface="Calibri"/>
              </a:rPr>
              <a:t>it is important the Unit and TCC still take responsibility for the relevant aspects as it would with any move of sensitive equipment.</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The Mission </a:t>
            </a:r>
            <a:r>
              <a:rPr lang="en-IE" dirty="0"/>
              <a:t>MOVCON </a:t>
            </a:r>
            <a:r>
              <a:rPr lang="en-IE" sz="1200" dirty="0">
                <a:solidFill>
                  <a:schemeClr val="dk1"/>
                </a:solidFill>
                <a:latin typeface="Calibri"/>
                <a:ea typeface="Calibri"/>
                <a:cs typeface="Calibri"/>
                <a:sym typeface="Calibri"/>
              </a:rPr>
              <a:t>unit will be on hand to help with the documentation required, be that DG notes or customs clearance. It is important that the unit are aware of the process should they need to conduct any movements other than the deployment, rotation and repatriation.</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The general consideration will be consistent regardless of whether it is a Unit or a </a:t>
            </a:r>
            <a:r>
              <a:rPr lang="en-IE" dirty="0"/>
              <a:t>MOVCON</a:t>
            </a:r>
            <a:r>
              <a:rPr lang="en-IE" sz="1200" dirty="0">
                <a:solidFill>
                  <a:schemeClr val="dk1"/>
                </a:solidFill>
                <a:latin typeface="Calibri"/>
                <a:ea typeface="Calibri"/>
                <a:cs typeface="Calibri"/>
                <a:sym typeface="Calibri"/>
              </a:rPr>
              <a:t> arranged convoy.</a:t>
            </a:r>
            <a:r>
              <a:rPr lang="en-IE" dirty="0"/>
              <a:t> </a:t>
            </a:r>
          </a:p>
          <a:p>
            <a:pPr marL="0" indent="0">
              <a:buClr>
                <a:schemeClr val="dk1"/>
              </a:buClr>
              <a:buSzPts val="1200"/>
            </a:pPr>
            <a:endParaRPr lang="en-IE"/>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For a unit or sector it will typically rely on an OPORD from the relevant U5 office to arrange coordination of any supporting units which may be required.</a:t>
            </a:r>
            <a:r>
              <a:rPr lang="en-IE" dirty="0"/>
              <a:t> </a:t>
            </a:r>
            <a:endParaRPr lang="en-IE" sz="1200" dirty="0">
              <a:solidFill>
                <a:schemeClr val="dk1"/>
              </a:solidFill>
              <a:latin typeface="Calibri"/>
              <a:ea typeface="Calibri"/>
              <a:cs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extLst>
      <p:ext uri="{BB962C8B-B14F-4D97-AF65-F5344CB8AC3E}">
        <p14:creationId xmlns:p14="http://schemas.microsoft.com/office/powerpoint/2010/main" val="4092756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1" i="0" u="none" strike="noStrike" cap="none" dirty="0">
                <a:solidFill>
                  <a:schemeClr val="dk1"/>
                </a:solidFill>
                <a:effectLst/>
                <a:latin typeface="Calibri"/>
                <a:ea typeface="Calibri"/>
                <a:cs typeface="Calibri"/>
                <a:sym typeface="Calibri"/>
              </a:rPr>
              <a:t>Highlight study on failures in Weapon control</a:t>
            </a:r>
            <a:endParaRPr lang="en-GB" sz="1200" b="1" i="0" u="none" strike="noStrike" cap="none" dirty="0">
              <a:solidFill>
                <a:schemeClr val="dk1"/>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IE" sz="1200" dirty="0">
              <a:solidFill>
                <a:schemeClr val="dk1"/>
              </a:solidFill>
              <a:latin typeface="Calibri"/>
              <a:ea typeface="Calibri"/>
              <a:cs typeface="Calibri"/>
              <a:sym typeface="Calibri"/>
            </a:endParaRPr>
          </a:p>
          <a:p>
            <a:pPr marL="0" indent="0">
              <a:buClr>
                <a:schemeClr val="dk1"/>
              </a:buClr>
              <a:buSzPts val="1200"/>
            </a:pPr>
            <a:r>
              <a:rPr lang="en-IE" sz="1200" dirty="0">
                <a:solidFill>
                  <a:schemeClr val="dk1"/>
                </a:solidFill>
                <a:latin typeface="Calibri"/>
                <a:ea typeface="Calibri"/>
                <a:cs typeface="Calibri"/>
                <a:sym typeface="Calibri"/>
              </a:rPr>
              <a:t>Although a few years old there is an excellent study available for people who are interested in seeing some of the challenges which have happened on peace operations from 1993 to 2017.</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buFont typeface="Calibri"/>
            </a:pPr>
            <a:r>
              <a:rPr lang="en-IE" sz="1200" dirty="0">
                <a:solidFill>
                  <a:schemeClr val="dk1"/>
                </a:solidFill>
                <a:latin typeface="Calibri"/>
                <a:ea typeface="Calibri"/>
                <a:cs typeface="Calibri"/>
                <a:sym typeface="Calibri"/>
              </a:rPr>
              <a:t>Noting that peace operations have changed </a:t>
            </a:r>
            <a:r>
              <a:rPr lang="en-US" sz="1200" b="0" i="0" u="none" strike="noStrike" cap="none" baseline="0" dirty="0">
                <a:solidFill>
                  <a:schemeClr val="dk1"/>
                </a:solidFill>
                <a:latin typeface="Calibri"/>
                <a:ea typeface="Calibri"/>
                <a:cs typeface="Calibri"/>
                <a:sym typeface="Calibri"/>
              </a:rPr>
              <a:t>over the period. Today’s missions are frequently larger, more complex, and more dangerous than their predecessors. Peace operations are only likely to become more challenging in the future. The loss of arms and ammunition in peace operations is neither infrequent nor inconsequential. This Survey has identified losses in at least 20 missions undertaken by the UN, several other organizations. Losses include not only assault rifles and pistols, but also </a:t>
            </a:r>
            <a:r>
              <a:rPr lang="en-US" dirty="0"/>
              <a:t>armored</a:t>
            </a:r>
            <a:r>
              <a:rPr lang="en-US" sz="1200" b="0" i="0" u="none" strike="noStrike" cap="none" baseline="0" dirty="0">
                <a:solidFill>
                  <a:schemeClr val="dk1"/>
                </a:solidFill>
                <a:latin typeface="Calibri"/>
                <a:ea typeface="Calibri"/>
                <a:cs typeface="Calibri"/>
                <a:sym typeface="Calibri"/>
              </a:rPr>
              <a:t> vehicles and numerous types of light weapons, such as heavy machine guns, grenade launchers, heavy mortars, and </a:t>
            </a:r>
            <a:r>
              <a:rPr lang="en-IE" sz="1200" b="0" i="0" u="none" strike="noStrike" cap="none" baseline="0">
                <a:solidFill>
                  <a:schemeClr val="dk1"/>
                </a:solidFill>
                <a:latin typeface="Calibri"/>
                <a:ea typeface="Calibri"/>
                <a:cs typeface="Calibri"/>
                <a:sym typeface="Calibri"/>
              </a:rPr>
              <a:t>recoilless guns.</a:t>
            </a:r>
            <a:endParaRPr lang="en-IE"/>
          </a:p>
          <a:p>
            <a:pPr marL="0" indent="0">
              <a:buSzPts val="1200"/>
            </a:pPr>
            <a:endParaRPr lang="en-US" dirty="0"/>
          </a:p>
          <a:p>
            <a:pPr marL="0" indent="0">
              <a:buSzPts val="1200"/>
            </a:pPr>
            <a:r>
              <a:rPr lang="en-US" sz="1200" b="0" i="0" u="none" strike="noStrike" cap="none" baseline="0" dirty="0">
                <a:solidFill>
                  <a:schemeClr val="dk1"/>
                </a:solidFill>
                <a:latin typeface="Calibri"/>
                <a:ea typeface="Calibri"/>
                <a:cs typeface="Calibri"/>
                <a:sym typeface="Calibri"/>
              </a:rPr>
              <a:t>Lethal materiel is lost in a variety of ways and settings. While political sensitivities and opacity in reporting have resulted in misleading categorizations in UN sources, documented losses take place during everyday operations (such as patrol or escort missions), during movements of goods or supplies (by land or water), at the front or back end of tours of duty, and at fixed sites (residences, depots, bases). Incidents range from the seizure of a few rifles from patrols to the wholesale looting of weapons and ammunition </a:t>
            </a:r>
            <a:r>
              <a:rPr lang="en-IE" sz="1200" b="0" i="0" u="none" strike="noStrike" cap="none" baseline="0" dirty="0">
                <a:solidFill>
                  <a:schemeClr val="dk1"/>
                </a:solidFill>
                <a:latin typeface="Calibri"/>
                <a:ea typeface="Calibri"/>
                <a:cs typeface="Calibri"/>
                <a:sym typeface="Calibri"/>
              </a:rPr>
              <a:t>from arsenals.</a:t>
            </a:r>
            <a:endParaRPr lang="en-IE" dirty="0"/>
          </a:p>
          <a:p>
            <a:pPr marL="0" indent="0">
              <a:buSzPts val="1200"/>
            </a:pPr>
            <a:endParaRPr lang="en-US" dirty="0"/>
          </a:p>
          <a:p>
            <a:pPr marL="0" indent="0">
              <a:buSzPts val="1200"/>
            </a:pPr>
            <a:r>
              <a:rPr lang="en-US" sz="1200" b="0" i="0" u="none" strike="noStrike" cap="none" baseline="0" dirty="0">
                <a:solidFill>
                  <a:schemeClr val="dk1"/>
                </a:solidFill>
                <a:latin typeface="Calibri"/>
                <a:ea typeface="Calibri"/>
                <a:cs typeface="Calibri"/>
                <a:sym typeface="Calibri"/>
              </a:rPr>
              <a:t>The report notes that the loss of small arms and ammunition is not always preventable. Sometimes peacekeepers are in the wrong place at the wrong time, and some arms depots are breached not because of lax stockpile security, but because the assailants are determined and well armed. This study looks at such incidents (including seizure resulting from military clashes, and forced abandonment) alongside losses resulting from less-than-best practice </a:t>
            </a:r>
            <a:r>
              <a:rPr lang="en-IE" sz="1200" b="0" i="0" u="none" strike="noStrike" cap="none" baseline="0" dirty="0">
                <a:solidFill>
                  <a:schemeClr val="dk1"/>
                </a:solidFill>
                <a:latin typeface="Calibri"/>
                <a:ea typeface="Calibri"/>
                <a:cs typeface="Calibri"/>
                <a:sym typeface="Calibri"/>
              </a:rPr>
              <a:t>and corruption.</a:t>
            </a:r>
            <a:endParaRPr lang="en-IE" dirty="0"/>
          </a:p>
          <a:p>
            <a:pPr marL="0" indent="0">
              <a:buSzPts val="1200"/>
            </a:pPr>
            <a:endParaRPr lang="en-US" dirty="0"/>
          </a:p>
          <a:p>
            <a:pPr marL="0" indent="0">
              <a:buSzPts val="1200"/>
              <a:buFont typeface="Calibri"/>
            </a:pPr>
            <a:r>
              <a:rPr lang="en-US" sz="1200" b="0" i="0" u="none" strike="noStrike" cap="none" baseline="0">
                <a:solidFill>
                  <a:schemeClr val="dk1"/>
                </a:solidFill>
                <a:latin typeface="Calibri"/>
                <a:ea typeface="Calibri"/>
                <a:cs typeface="Calibri"/>
                <a:sym typeface="Calibri"/>
              </a:rPr>
              <a:t>The UN’s system for managing and controlling the movement of contingent-owned equipment provides the framework for a rigorous stockpile security and transport control regime for weapons and ammunition. Less is known about the challenges confronting officials and contingents serving in non-UN peace operations. Greater access to the many documents detailing the policies, procedures, and guidelines of both UN and non-UN peace operations would improve understanding of existing control measures and the gaps in these controls.</a:t>
            </a:r>
            <a:endParaRPr lang="en-US"/>
          </a:p>
          <a:p>
            <a:pPr marL="0" indent="0">
              <a:buSzPts val="1200"/>
            </a:pPr>
            <a:endParaRPr lang="en-US" dirty="0"/>
          </a:p>
          <a:p>
            <a:pPr marL="0" marR="0" lvl="0" indent="0" algn="l">
              <a:lnSpc>
                <a:spcPct val="100000"/>
              </a:lnSpc>
              <a:spcBef>
                <a:spcPts val="0"/>
              </a:spcBef>
              <a:spcAft>
                <a:spcPts val="0"/>
              </a:spcAft>
              <a:buSzPts val="1200"/>
              <a:buFont typeface="Calibri"/>
              <a:buNone/>
            </a:pPr>
            <a:r>
              <a:rPr lang="en-US" sz="1200" b="0" i="0" u="none" strike="noStrike" cap="none" baseline="0" dirty="0">
                <a:solidFill>
                  <a:schemeClr val="dk1"/>
                </a:solidFill>
                <a:latin typeface="Calibri"/>
                <a:ea typeface="Calibri"/>
                <a:cs typeface="Calibri"/>
                <a:sym typeface="Calibri"/>
              </a:rPr>
              <a:t>Thus the UN and other organizations undertaking peace operations are part of the solution, not part of the problem. At the same time, the focus on properly supporting and overseeing Blue Helmets must be accompanied by appropriate engagement with Green Helmets and the development of good practice when managing their arms and ammunition. Moving forward, much more can be done to better understand the scale and scope of the problem, its causation, and the efficacy of checks and balances, and to develop indicators for accountability and performance.</a:t>
            </a:r>
            <a:endParaRPr sz="1200" dirty="0">
              <a:solidFill>
                <a:schemeClr val="dk1"/>
              </a:solidFill>
              <a:latin typeface="Calibri"/>
              <a:ea typeface="Calibri"/>
              <a:cs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extLst>
      <p:ext uri="{BB962C8B-B14F-4D97-AF65-F5344CB8AC3E}">
        <p14:creationId xmlns:p14="http://schemas.microsoft.com/office/powerpoint/2010/main" val="7879899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en-IE" sz="1200" dirty="0">
                <a:solidFill>
                  <a:schemeClr val="dk1"/>
                </a:solidFill>
                <a:latin typeface="Calibri"/>
                <a:ea typeface="Calibri"/>
                <a:cs typeface="Calibri"/>
                <a:sym typeface="Calibri"/>
              </a:rPr>
              <a:t>Remember that earlier we said the risk was the hazard </a:t>
            </a:r>
            <a:r>
              <a:rPr lang="en-IE" sz="1200" dirty="0">
                <a:latin typeface="Calibri"/>
                <a:ea typeface="Calibri"/>
                <a:cs typeface="Calibri"/>
                <a:sym typeface="Calibri"/>
              </a:rPr>
              <a:t>by the </a:t>
            </a:r>
            <a:r>
              <a:rPr lang="en-IE" sz="1200" dirty="0">
                <a:solidFill>
                  <a:schemeClr val="dk1"/>
                </a:solidFill>
                <a:latin typeface="Calibri"/>
                <a:ea typeface="Calibri"/>
                <a:cs typeface="Calibri"/>
                <a:sym typeface="Calibri"/>
              </a:rPr>
              <a:t>frequency </a:t>
            </a:r>
            <a:r>
              <a:rPr lang="en-IE" dirty="0"/>
              <a:t>or Consequence by likelihood (probability)</a:t>
            </a:r>
            <a:endParaRPr lang="en-IE"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It is worth noting that with risk assessments there are many different ways, all based around the same principles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indent="0">
              <a:buClr>
                <a:schemeClr val="dk1"/>
              </a:buClr>
              <a:buSzPts val="1200"/>
            </a:pPr>
            <a:r>
              <a:rPr lang="en-IE" dirty="0"/>
              <a:t>If </a:t>
            </a:r>
            <a:r>
              <a:rPr lang="en-IE" sz="1200" dirty="0">
                <a:solidFill>
                  <a:schemeClr val="dk1"/>
                </a:solidFill>
                <a:latin typeface="Calibri"/>
                <a:ea typeface="Calibri"/>
                <a:cs typeface="Calibri"/>
                <a:sym typeface="Calibri"/>
              </a:rPr>
              <a:t>we use a matrix </a:t>
            </a:r>
            <a:r>
              <a:rPr lang="en-IE" dirty="0"/>
              <a:t>like with</a:t>
            </a:r>
            <a:r>
              <a:rPr lang="en-IE" sz="1200" dirty="0">
                <a:solidFill>
                  <a:schemeClr val="dk1"/>
                </a:solidFill>
                <a:latin typeface="Calibri"/>
                <a:ea typeface="Calibri"/>
                <a:cs typeface="Calibri"/>
                <a:sym typeface="Calibri"/>
              </a:rPr>
              <a:t> Hazards and Frequency we will be </a:t>
            </a:r>
            <a:r>
              <a:rPr lang="en-IE" dirty="0"/>
              <a:t>getting a</a:t>
            </a:r>
            <a:r>
              <a:rPr lang="en-IE" sz="1200" dirty="0">
                <a:solidFill>
                  <a:schemeClr val="dk1"/>
                </a:solidFill>
                <a:latin typeface="Calibri"/>
                <a:ea typeface="Calibri"/>
                <a:cs typeface="Calibri"/>
                <a:sym typeface="Calibri"/>
              </a:rPr>
              <a:t> risk rating.</a:t>
            </a:r>
            <a:r>
              <a:rPr lang="en-IE" dirty="0"/>
              <a:t> </a:t>
            </a:r>
            <a:endParaRPr lang="en-IE" sz="1200"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IE" sz="1200" dirty="0">
                <a:solidFill>
                  <a:schemeClr val="dk1"/>
                </a:solidFill>
                <a:latin typeface="Calibri"/>
                <a:ea typeface="Calibri"/>
                <a:cs typeface="Calibri"/>
                <a:sym typeface="Calibri"/>
              </a:rPr>
              <a:t>It will be for the leadership / management to decide on whether they are willing to accept a risk rating of Medium or High… and that decision will be informed by a broader perspective on the issue and potential organisation risk to the TCC or to the mission. </a:t>
            </a: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IE" sz="1200">
              <a:solidFill>
                <a:schemeClr val="dk1"/>
              </a:solidFill>
              <a:latin typeface="Calibri"/>
              <a:ea typeface="Calibri"/>
              <a:cs typeface="Calibri"/>
              <a:sym typeface="Calibri"/>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extLst>
      <p:ext uri="{BB962C8B-B14F-4D97-AF65-F5344CB8AC3E}">
        <p14:creationId xmlns:p14="http://schemas.microsoft.com/office/powerpoint/2010/main" val="39291105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- 70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2 (Time allocation 25 mins) – Risk Assessment for Weapons Storage </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Discuss the importance of physical security for weapons which includes building or container suitability and internal racking systems.</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Explore the use of fencing or other security infrastructures on the perimeters to control access and observation.</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Highlight the need to adopt a suitable standard operating procedure. Give examples and discuss.</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Discuss the various types of access control measures that can be employed to safely store weapons.</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Discuss the secure transportation of weapons</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Introduce the concept of a Weapon Security Plan, discussing the principles of physical security and outlining the several factors that need to be considered.</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Provide the participants with an example of a complete physical security risk assessment for a weapons storage area. Work through this risk assessment with the participants to evaluate it and ask questions to check learning and understanding.</a:t>
            </a:r>
            <a:endParaRPr sz="1200" dirty="0">
              <a:solidFill>
                <a:schemeClr val="dk1"/>
              </a:solidFill>
              <a:latin typeface="Calibri"/>
              <a:ea typeface="Calibri"/>
              <a:cs typeface="Calibri"/>
              <a:sym typeface="Calibri"/>
            </a:endParaRPr>
          </a:p>
        </p:txBody>
      </p:sp>
      <p:sp>
        <p:nvSpPr>
          <p:cNvPr id="138" name="Google Shape;13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- 70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3 (Time allocation 25 mins) – participant Exercise</a:t>
            </a:r>
            <a:endParaRPr dirty="0"/>
          </a:p>
        </p:txBody>
      </p:sp>
      <p:sp>
        <p:nvSpPr>
          <p:cNvPr id="145" name="Google Shape;14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- 70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3 (Time allocation 25 mins) – participant Exercise</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 groups, the participants are to undertake a Security assessment for the safe storage of weapons based on the UN CARANA scenario.</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The participants will examine the provided security information, storage conditions and weapons allotments and design a suitable Security Plan to ensure the safe storage of the listed weapons.</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Instructors are to work closely with the groups to help them identify hazards, develop mitigating factors and compile a suitable Weapon Security Plan for this operation.</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When the groups have completed their groupwork, work through the answers with the class and ask questions. </a:t>
            </a:r>
          </a:p>
          <a:p>
            <a:pPr marL="171450" lvl="0" indent="-171450" algn="l" rtl="0">
              <a:spcBef>
                <a:spcPts val="0"/>
              </a:spcBef>
              <a:spcAft>
                <a:spcPts val="0"/>
              </a:spcAft>
              <a:buClr>
                <a:schemeClr val="dk1"/>
              </a:buClr>
              <a:buSzPts val="1200"/>
              <a:buFont typeface="Arial"/>
              <a:buChar char="•"/>
            </a:pP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All ‘Exercise Brief’ and ‘Exercise Deliverables’ slides in this file to be printed and distributed to participants (slides 37- 42)</a:t>
            </a:r>
            <a:endParaRPr sz="1200" dirty="0">
              <a:solidFill>
                <a:schemeClr val="dk1"/>
              </a:solidFill>
              <a:latin typeface="Calibri"/>
              <a:ea typeface="Calibri"/>
              <a:cs typeface="Calibri"/>
              <a:sym typeface="Calibri"/>
            </a:endParaRPr>
          </a:p>
        </p:txBody>
      </p:sp>
      <p:sp>
        <p:nvSpPr>
          <p:cNvPr id="151" name="Google Shape;15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- 70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3 (Time allocation 25 mins) – participant Exercise</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 groups, the participants are to undertake a Security assessment for the safe storage of weapons based on the UN CARANA scenario.</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The participants will examine the provided security information, storage conditions and weapons allotments and design a suitable Security Plan to ensure the safe storage of the listed weapons.</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Instructors are to work closely with the groups to help them identify hazards, develop mitigating factors and compile a suitable Weapon Security Plan for this operation.</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When the groups have completed their groupwork, work through the answers with the class and ask questions. </a:t>
            </a:r>
            <a:endParaRPr sz="1200" dirty="0">
              <a:solidFill>
                <a:schemeClr val="dk1"/>
              </a:solidFill>
              <a:latin typeface="Calibri"/>
              <a:ea typeface="Calibri"/>
              <a:cs typeface="Calibri"/>
              <a:sym typeface="Calibri"/>
            </a:endParaRPr>
          </a:p>
        </p:txBody>
      </p:sp>
      <p:sp>
        <p:nvSpPr>
          <p:cNvPr id="151" name="Google Shape;15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extLst>
      <p:ext uri="{BB962C8B-B14F-4D97-AF65-F5344CB8AC3E}">
        <p14:creationId xmlns:p14="http://schemas.microsoft.com/office/powerpoint/2010/main" val="28820621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fontAlgn="base"/>
            <a:r>
              <a:rPr lang="en-GB" sz="1200" b="1" i="0" u="sng" strike="noStrike" cap="none">
                <a:solidFill>
                  <a:schemeClr val="dk1"/>
                </a:solidFill>
                <a:effectLst/>
                <a:latin typeface="Calibri"/>
                <a:ea typeface="Calibri"/>
                <a:cs typeface="Calibri"/>
                <a:sym typeface="Calibri"/>
              </a:rPr>
              <a:t>Main idea/objective for slide:</a:t>
            </a:r>
            <a:r>
              <a:rPr lang="en-US" sz="1200" b="0" i="0" u="none" strike="noStrike" cap="none">
                <a:solidFill>
                  <a:schemeClr val="dk1"/>
                </a:solidFill>
                <a:effectLst/>
                <a:latin typeface="Calibri"/>
                <a:ea typeface="Calibri"/>
                <a:cs typeface="Calibri"/>
                <a:sym typeface="Calibri"/>
              </a:rPr>
              <a:t>​</a:t>
            </a:r>
          </a:p>
          <a:p>
            <a:pPr marL="0" lvl="0" indent="0" algn="l" rtl="0">
              <a:spcBef>
                <a:spcPts val="0"/>
              </a:spcBef>
              <a:spcAft>
                <a:spcPts val="0"/>
              </a:spcAft>
              <a:buNone/>
            </a:pPr>
            <a:r>
              <a:rPr lang="en-GB"/>
              <a:t>Highlight main points on map for task</a:t>
            </a:r>
          </a:p>
          <a:p>
            <a:pPr marL="0" lvl="0" indent="0" algn="l" rtl="0">
              <a:spcBef>
                <a:spcPts val="0"/>
              </a:spcBef>
              <a:spcAft>
                <a:spcPts val="0"/>
              </a:spcAft>
              <a:buNone/>
            </a:pPr>
            <a:endParaRPr lang="en-GB"/>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r>
              <a:rPr lang="en-GB" sz="1200" b="0" i="0" u="none" strike="noStrike" cap="none">
                <a:solidFill>
                  <a:schemeClr val="dk1"/>
                </a:solidFill>
                <a:effectLst/>
                <a:latin typeface="Calibri"/>
                <a:ea typeface="Calibri"/>
                <a:cs typeface="Calibri"/>
                <a:sym typeface="Calibri"/>
              </a:rPr>
              <a:t>​</a:t>
            </a:r>
            <a:endParaRPr lang="en-AF"/>
          </a:p>
          <a:p>
            <a:pPr marL="0" lvl="0" indent="0" algn="l" rtl="0">
              <a:spcBef>
                <a:spcPts val="0"/>
              </a:spcBef>
              <a:spcAft>
                <a:spcPts val="0"/>
              </a:spcAft>
              <a:buNone/>
            </a:pPr>
            <a:endParaRPr/>
          </a:p>
        </p:txBody>
      </p:sp>
      <p:sp>
        <p:nvSpPr>
          <p:cNvPr id="109" name="Google Shape;10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1. Introduction (</a:t>
            </a:r>
            <a:r>
              <a:rPr lang="en-GB" sz="1200">
                <a:solidFill>
                  <a:schemeClr val="dk1"/>
                </a:solidFill>
                <a:latin typeface="Calibri"/>
                <a:ea typeface="Calibri"/>
                <a:cs typeface="Calibri"/>
                <a:sym typeface="Calibri"/>
              </a:rPr>
              <a:t>Time allocation - 10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106" name="Google Shape;10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e14e244694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e14e24469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i="0" u="none" strike="noStrike" cap="none" dirty="0">
                <a:solidFill>
                  <a:schemeClr val="dk1"/>
                </a:solidFill>
                <a:latin typeface="Calibri"/>
                <a:ea typeface="Calibri"/>
                <a:cs typeface="Calibri"/>
                <a:sym typeface="Calibri"/>
              </a:rPr>
              <a:t>Phase 3. Consolidation (Time allocation - 10 min)</a:t>
            </a: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lang="en-GB"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latin typeface="Calibri"/>
                <a:ea typeface="Calibri"/>
                <a:cs typeface="Calibri"/>
                <a:sym typeface="Calibri"/>
              </a:rPr>
              <a:t>Recap Key Learning Points</a:t>
            </a:r>
            <a:endParaRPr lang="en-GB" sz="1200" b="1"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participant activity</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Give participants opportunity to ask any questions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2.3.1.1 Describe the UN policies on small arm control.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2.3.1.2 Discuss the location parameters of a weapon store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2.3.1.3 Discuss the principles of the physical security of weapons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2.3.1.4 Discuss inventory management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2.3.1.5 Discuss reporting losses and investigations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2.3.1.6 Discuss determining surplus weapon stocks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2.3.1.7 Discuss the secure transportation of weapons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2.3.1.8 Examine commonly occurring failures related to weapon controls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2.3.1.9 Evaluate a completed security risk assessment for weapon storage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2.3.1.10 Compile a Weapon Security Plan based on a risk assessment that has been provided</a:t>
            </a:r>
            <a:r>
              <a:rPr lang="en-GB" dirty="0"/>
              <a:t> </a:t>
            </a:r>
            <a:endParaRPr dirty="0"/>
          </a:p>
        </p:txBody>
      </p:sp>
      <p:sp>
        <p:nvSpPr>
          <p:cNvPr id="158" name="Google Shape;158;ge14e244694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none" strike="noStrike" cap="none">
                <a:solidFill>
                  <a:schemeClr val="dk1"/>
                </a:solidFill>
                <a:effectLst/>
                <a:latin typeface="+mn-lt"/>
                <a:ea typeface="Calibri"/>
                <a:cs typeface="Calibri"/>
                <a:sym typeface="Calibri"/>
              </a:rPr>
              <a:t>Look ahead to the next lesson of the course:</a:t>
            </a:r>
          </a:p>
          <a:p>
            <a:r>
              <a:rPr lang="en-IE">
                <a:highlight>
                  <a:srgbClr val="FFFF00"/>
                </a:highlight>
              </a:rPr>
              <a:t>STX ERA &amp; Camp Takeover</a:t>
            </a:r>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44</a:t>
            </a:fld>
            <a:endParaRPr lang="en-IE"/>
          </a:p>
        </p:txBody>
      </p:sp>
    </p:spTree>
    <p:extLst>
      <p:ext uri="{BB962C8B-B14F-4D97-AF65-F5344CB8AC3E}">
        <p14:creationId xmlns:p14="http://schemas.microsoft.com/office/powerpoint/2010/main" val="3514930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Highlight the essential manuals and guidance documents that support the safe management, storage and transport of weapons on UN operations.</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Make the participants aware of the overarching documents regarding weapons management within the UN and Handout the MOSAIC 05.20 to participants.</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For peace operations highlight the relevance of the final three documents, and mention that these are all available at the DAG repository online for registered users</a:t>
            </a:r>
            <a:endParaRPr lang="en-GB" sz="1200" b="0"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GB"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GB"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12" name="Google Shape;11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Define small arms and light weapons definitions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Most UN Missions weapons are SALW (but not all)</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endParaRPr lang="en-IE" dirty="0"/>
          </a:p>
          <a:p>
            <a:endParaRPr lang="en-IE"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085395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a:solidFill>
                  <a:schemeClr val="dk1"/>
                </a:solidFill>
                <a:latin typeface="Calibri"/>
                <a:ea typeface="Calibri"/>
                <a:cs typeface="Calibri"/>
                <a:sym typeface="Calibri"/>
              </a:rPr>
              <a:t>Highlight the essential manuals and guidance documents that support the safe management, storage and transport of weapons on UN operations.</a:t>
            </a: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r>
              <a:rPr lang="en-IE"/>
              <a:t>Two key points for peace operations are covered within the WAM Policy, </a:t>
            </a:r>
          </a:p>
          <a:p>
            <a:endParaRPr lang="en-IE"/>
          </a:p>
          <a:p>
            <a:pPr>
              <a:buFont typeface="+mj-lt"/>
              <a:buAutoNum type="arabicPeriod"/>
            </a:pPr>
            <a:r>
              <a:rPr lang="en-IE"/>
              <a:t>The mission is required to develop specific and tailored SOPs, this is because a policy is the overarching document and cannot cover all the requirements </a:t>
            </a:r>
          </a:p>
          <a:p>
            <a:pPr>
              <a:buFont typeface="+mj-lt"/>
              <a:buAutoNum type="arabicPeriod"/>
            </a:pPr>
            <a:endParaRPr lang="en-IE"/>
          </a:p>
          <a:p>
            <a:pPr>
              <a:buFont typeface="+mj-lt"/>
              <a:buAutoNum type="arabicPeriod"/>
            </a:pPr>
            <a:r>
              <a:rPr lang="en-IE"/>
              <a:t>National contingents then must develop their own SOP, it must be in accordance with the UN WAM policy or can exceed it… but important to note that it must at least met the requirements. </a:t>
            </a: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ea typeface="Calibri"/>
              <a:cs typeface="Calibri"/>
              <a:sym typeface="Calibri"/>
            </a:endParaRPr>
          </a:p>
          <a:p>
            <a:endParaRPr lang="en-IE"/>
          </a:p>
          <a:p>
            <a:endParaRPr lang="en-I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2502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Highlight the essential manuals and guidance documents that support the safe management, storage and transport of weapons on UN operations.</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indent="0">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r>
              <a:rPr lang="en-GB" u="sng" dirty="0"/>
              <a:t> </a:t>
            </a:r>
            <a:endParaRPr lang="en-GB" u="sng" dirty="0">
              <a:latin typeface="Arial"/>
              <a:cs typeface="Arial"/>
            </a:endParaRPr>
          </a:p>
          <a:p>
            <a:pPr marL="0" indent="0">
              <a:defRPr/>
            </a:pPr>
            <a:r>
              <a:rPr lang="en-IE" dirty="0"/>
              <a:t>Before revealing the list, ask the class what they believe is needed to make a worthwhile SOP? And what should not be included in a Mission Level SOP? </a:t>
            </a:r>
            <a:endParaRPr lang="en-GB" u="sng">
              <a:latin typeface="Arial"/>
              <a:cs typeface="Arial"/>
            </a:endParaRPr>
          </a:p>
          <a:p>
            <a:pPr marL="0" indent="0">
              <a:defRPr/>
            </a:pPr>
            <a:endParaRPr lang="en-IE" dirty="0"/>
          </a:p>
          <a:p>
            <a:pPr marL="0" indent="0">
              <a:defRPr/>
            </a:pPr>
            <a:r>
              <a:rPr lang="en-IE" dirty="0"/>
              <a:t>Then display the list of points / sections accepted within a mission level SOP</a:t>
            </a:r>
            <a:endParaRPr lang="en-GB" u="sng">
              <a:latin typeface="Arial"/>
              <a:cs typeface="Arial"/>
            </a:endParaRPr>
          </a:p>
          <a:p>
            <a:pPr marL="0" indent="0">
              <a:defRPr/>
            </a:pPr>
            <a:endParaRPr lang="en-IE" dirty="0"/>
          </a:p>
          <a:p>
            <a:pPr marL="0" indent="0">
              <a:defRPr/>
            </a:pPr>
            <a:r>
              <a:rPr lang="en-IE" dirty="0"/>
              <a:t>Discuss the risk of a mission level SOP becoming too prescriptive at unit level. The long screw driver of micro management… </a:t>
            </a:r>
            <a:endParaRPr lang="en-GB" u="sng" dirty="0">
              <a:latin typeface="Arial"/>
              <a:cs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770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2. Development (</a:t>
            </a:r>
            <a:r>
              <a:rPr lang="en-GB" sz="1200">
                <a:solidFill>
                  <a:schemeClr val="dk1"/>
                </a:solidFill>
                <a:latin typeface="Calibri"/>
                <a:ea typeface="Calibri"/>
                <a:cs typeface="Calibri"/>
                <a:sym typeface="Calibri"/>
              </a:rPr>
              <a:t>Time allocation - 70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Stage 1 (Time allocation 20 mins) – Weapons storage management</a:t>
            </a:r>
            <a:r>
              <a:rPr lang="en-GB"/>
              <a:t> </a:t>
            </a:r>
            <a:endParaRPr/>
          </a:p>
        </p:txBody>
      </p:sp>
      <p:sp>
        <p:nvSpPr>
          <p:cNvPr id="119" name="Google Shape;11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1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15"/>
          <p:cNvGrpSpPr/>
          <p:nvPr/>
        </p:nvGrpSpPr>
        <p:grpSpPr>
          <a:xfrm>
            <a:off x="3994359" y="1512277"/>
            <a:ext cx="4850703" cy="4423875"/>
            <a:chOff x="1154017" y="-431080"/>
            <a:chExt cx="2785558" cy="2642900"/>
          </a:xfrm>
        </p:grpSpPr>
        <p:sp>
          <p:nvSpPr>
            <p:cNvPr id="21" name="Google Shape;21;p15"/>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15"/>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15"/>
          <p:cNvPicPr preferRelativeResize="0"/>
          <p:nvPr/>
        </p:nvPicPr>
        <p:blipFill rotWithShape="1">
          <a:blip r:embed="rId2">
            <a:alphaModFix/>
          </a:blip>
          <a:srcRect/>
          <a:stretch/>
        </p:blipFill>
        <p:spPr>
          <a:xfrm>
            <a:off x="85338" y="76200"/>
            <a:ext cx="600462" cy="509981"/>
          </a:xfrm>
          <a:prstGeom prst="rect">
            <a:avLst/>
          </a:prstGeom>
          <a:noFill/>
          <a:ln>
            <a:noFill/>
          </a:ln>
        </p:spPr>
      </p:pic>
      <p:cxnSp>
        <p:nvCxnSpPr>
          <p:cNvPr id="24" name="Google Shape;24;p1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1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15"/>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16"/>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16"/>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16"/>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16"/>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32" name="Google Shape;32;p16"/>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17"/>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17"/>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17"/>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17"/>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18"/>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1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18"/>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18"/>
          <p:cNvPicPr preferRelativeResize="0"/>
          <p:nvPr/>
        </p:nvPicPr>
        <p:blipFill rotWithShape="1">
          <a:blip r:embed="rId2">
            <a:alphaModFix/>
          </a:blip>
          <a:srcRect/>
          <a:stretch/>
        </p:blipFill>
        <p:spPr>
          <a:xfrm>
            <a:off x="237273" y="258173"/>
            <a:ext cx="600462" cy="50998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19"/>
          <p:cNvSpPr txBox="1">
            <a:spLocks noGrp="1"/>
          </p:cNvSpPr>
          <p:nvPr>
            <p:ph type="body" idx="1"/>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19"/>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46" name="Google Shape;46;p19"/>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20"/>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20"/>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20"/>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51" name="Google Shape;51;p20"/>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End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0C8A76-836E-4B1C-9602-FA5CBCB940B2}"/>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60;p12">
            <a:extLst>
              <a:ext uri="{FF2B5EF4-FFF2-40B4-BE49-F238E27FC236}">
                <a16:creationId xmlns:a16="http://schemas.microsoft.com/office/drawing/2014/main" id="{49046086-2867-5240-86BC-F44524910344}"/>
              </a:ext>
            </a:extLst>
          </p:cNvPr>
          <p:cNvPicPr preferRelativeResize="0"/>
          <p:nvPr userDrawn="1"/>
        </p:nvPicPr>
        <p:blipFill rotWithShape="1">
          <a:blip r:embed="rId3">
            <a:alphaModFix/>
          </a:blip>
          <a:srcRect/>
          <a:stretch/>
        </p:blipFill>
        <p:spPr>
          <a:xfrm>
            <a:off x="95613" y="127571"/>
            <a:ext cx="600462" cy="509981"/>
          </a:xfrm>
          <a:prstGeom prst="rect">
            <a:avLst/>
          </a:prstGeom>
          <a:noFill/>
          <a:ln>
            <a:noFill/>
          </a:ln>
        </p:spPr>
      </p:pic>
      <p:sp>
        <p:nvSpPr>
          <p:cNvPr id="13" name="Google Shape;49;p11">
            <a:extLst>
              <a:ext uri="{FF2B5EF4-FFF2-40B4-BE49-F238E27FC236}">
                <a16:creationId xmlns:a16="http://schemas.microsoft.com/office/drawing/2014/main" id="{C1530B0F-2487-ED4B-881C-E3D07A6354C1}"/>
              </a:ext>
            </a:extLst>
          </p:cNvPr>
          <p:cNvSpPr/>
          <p:nvPr userDrawn="1"/>
        </p:nvSpPr>
        <p:spPr>
          <a:xfrm>
            <a:off x="791688" y="0"/>
            <a:ext cx="2708671" cy="3338514"/>
          </a:xfrm>
          <a:prstGeom prst="downArrow">
            <a:avLst>
              <a:gd name="adj1" fmla="val 100000"/>
              <a:gd name="adj2" fmla="val 2689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4" name="Google Shape;60;p12">
            <a:extLst>
              <a:ext uri="{FF2B5EF4-FFF2-40B4-BE49-F238E27FC236}">
                <a16:creationId xmlns:a16="http://schemas.microsoft.com/office/drawing/2014/main" id="{D7D1D5D3-5E2B-4743-B9E1-DF5DA68352EF}"/>
              </a:ext>
            </a:extLst>
          </p:cNvPr>
          <p:cNvPicPr preferRelativeResize="0"/>
          <p:nvPr userDrawn="1"/>
        </p:nvPicPr>
        <p:blipFill rotWithShape="1">
          <a:blip r:embed="rId3">
            <a:alphaModFix/>
          </a:blip>
          <a:srcRect/>
          <a:stretch/>
        </p:blipFill>
        <p:spPr>
          <a:xfrm>
            <a:off x="95613" y="137845"/>
            <a:ext cx="600462" cy="509981"/>
          </a:xfrm>
          <a:prstGeom prst="rect">
            <a:avLst/>
          </a:prstGeom>
          <a:noFill/>
          <a:ln>
            <a:noFill/>
          </a:ln>
        </p:spPr>
      </p:pic>
      <p:sp>
        <p:nvSpPr>
          <p:cNvPr id="18" name="Text Placeholder 17">
            <a:extLst>
              <a:ext uri="{FF2B5EF4-FFF2-40B4-BE49-F238E27FC236}">
                <a16:creationId xmlns:a16="http://schemas.microsoft.com/office/drawing/2014/main" id="{D3D8122C-BB25-5E41-B004-3EFCD273B395}"/>
              </a:ext>
            </a:extLst>
          </p:cNvPr>
          <p:cNvSpPr>
            <a:spLocks noGrp="1"/>
          </p:cNvSpPr>
          <p:nvPr>
            <p:ph type="body" sz="quarter" idx="10"/>
          </p:nvPr>
        </p:nvSpPr>
        <p:spPr>
          <a:xfrm>
            <a:off x="914668" y="382561"/>
            <a:ext cx="2187575" cy="2083237"/>
          </a:xfrm>
          <a:prstGeom prst="rect">
            <a:avLst/>
          </a:prstGeom>
        </p:spPr>
        <p:txBody>
          <a:bodyPr/>
          <a:lstStyle>
            <a:lvl1pPr marL="0" indent="0" algn="ctr">
              <a:buNone/>
              <a:defRPr sz="2400" b="1">
                <a:solidFill>
                  <a:schemeClr val="bg1"/>
                </a:solidFill>
                <a:latin typeface="Arial" panose="020B0604020202020204" pitchFamily="34" charset="0"/>
                <a:cs typeface="Arial" panose="020B0604020202020204" pitchFamily="34" charset="0"/>
              </a:defRPr>
            </a:lvl1pPr>
            <a:lvl2pPr marL="457200" indent="0" algn="ctr">
              <a:buFont typeface="Arial" panose="020B0604020202020204" pitchFamily="34" charset="0"/>
              <a:buNone/>
              <a:defRPr>
                <a:solidFill>
                  <a:schemeClr val="bg1"/>
                </a:solidFill>
                <a:latin typeface="Arial" panose="020B0604020202020204" pitchFamily="34" charset="0"/>
                <a:cs typeface="Arial" panose="020B0604020202020204" pitchFamily="34" charset="0"/>
              </a:defRPr>
            </a:lvl2pPr>
            <a:lvl3pPr marL="914400" indent="0" algn="ctr">
              <a:buNone/>
              <a:defRPr>
                <a:solidFill>
                  <a:schemeClr val="bg1"/>
                </a:solidFill>
                <a:latin typeface="Arial" panose="020B0604020202020204" pitchFamily="34" charset="0"/>
                <a:cs typeface="Arial" panose="020B0604020202020204" pitchFamily="34" charset="0"/>
              </a:defRPr>
            </a:lvl3pPr>
            <a:lvl4pPr marL="1371600" indent="0" algn="ctr">
              <a:buNone/>
              <a:defRPr>
                <a:solidFill>
                  <a:schemeClr val="bg1"/>
                </a:solidFill>
                <a:latin typeface="Arial" panose="020B0604020202020204" pitchFamily="34" charset="0"/>
                <a:cs typeface="Arial" panose="020B0604020202020204" pitchFamily="34" charset="0"/>
              </a:defRPr>
            </a:lvl4pPr>
            <a:lvl5pPr marL="1828800" indent="0" algn="ctr">
              <a:buNone/>
              <a:defRPr>
                <a:solidFill>
                  <a:schemeClr val="bg1"/>
                </a:solidFill>
                <a:latin typeface="Arial" panose="020B0604020202020204" pitchFamily="34" charset="0"/>
                <a:cs typeface="Arial" panose="020B0604020202020204" pitchFamily="34" charset="0"/>
              </a:defRPr>
            </a:lvl5pPr>
          </a:lstStyle>
          <a:p>
            <a:pPr lvl="0"/>
            <a:r>
              <a:rPr lang="en-GB"/>
              <a:t>Click to edit Master text styles</a:t>
            </a:r>
          </a:p>
        </p:txBody>
      </p:sp>
      <p:sp>
        <p:nvSpPr>
          <p:cNvPr id="19" name="Pentagon 18">
            <a:extLst>
              <a:ext uri="{FF2B5EF4-FFF2-40B4-BE49-F238E27FC236}">
                <a16:creationId xmlns:a16="http://schemas.microsoft.com/office/drawing/2014/main" id="{E88DC870-91A0-0E46-81BF-02945FA50D00}"/>
              </a:ext>
            </a:extLst>
          </p:cNvPr>
          <p:cNvSpPr/>
          <p:nvPr userDrawn="1"/>
        </p:nvSpPr>
        <p:spPr>
          <a:xfrm flipH="1">
            <a:off x="2691829" y="5116530"/>
            <a:ext cx="7007341" cy="152057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Placeholder 20">
            <a:extLst>
              <a:ext uri="{FF2B5EF4-FFF2-40B4-BE49-F238E27FC236}">
                <a16:creationId xmlns:a16="http://schemas.microsoft.com/office/drawing/2014/main" id="{5E7467F0-8ACF-FF4D-964D-CDF7BB17EB9F}"/>
              </a:ext>
            </a:extLst>
          </p:cNvPr>
          <p:cNvSpPr>
            <a:spLocks noGrp="1"/>
          </p:cNvSpPr>
          <p:nvPr>
            <p:ph type="body" sz="quarter" idx="11"/>
          </p:nvPr>
        </p:nvSpPr>
        <p:spPr>
          <a:xfrm>
            <a:off x="3404746" y="5321300"/>
            <a:ext cx="6150417" cy="1154113"/>
          </a:xfrm>
          <a:prstGeom prst="rect">
            <a:avLst/>
          </a:prstGeom>
        </p:spPr>
        <p:txBody>
          <a:bodyPr/>
          <a:lstStyle>
            <a:lvl1pPr marL="0" indent="0">
              <a:buNone/>
              <a:defRPr sz="3000">
                <a:solidFill>
                  <a:schemeClr val="bg1"/>
                </a:solidFill>
                <a:latin typeface="+mj-lt"/>
                <a:cs typeface="Arial" panose="020B0604020202020204" pitchFamily="34" charset="0"/>
              </a:defRPr>
            </a:lvl1pPr>
            <a:lvl2pPr marL="457200" indent="0">
              <a:buNone/>
              <a:defRPr sz="3000">
                <a:solidFill>
                  <a:schemeClr val="bg1"/>
                </a:solidFill>
                <a:latin typeface="+mj-lt"/>
                <a:cs typeface="Arial" panose="020B0604020202020204" pitchFamily="34" charset="0"/>
              </a:defRPr>
            </a:lvl2pPr>
            <a:lvl3pPr marL="914400" indent="0">
              <a:buNone/>
              <a:defRPr sz="3000">
                <a:solidFill>
                  <a:schemeClr val="bg1"/>
                </a:solidFill>
                <a:latin typeface="+mj-lt"/>
                <a:cs typeface="Arial" panose="020B0604020202020204" pitchFamily="34" charset="0"/>
              </a:defRPr>
            </a:lvl3pPr>
            <a:lvl4pPr marL="1371600" indent="0">
              <a:buNone/>
              <a:defRPr sz="3000">
                <a:solidFill>
                  <a:schemeClr val="bg1"/>
                </a:solidFill>
                <a:latin typeface="+mj-lt"/>
                <a:cs typeface="Arial" panose="020B0604020202020204" pitchFamily="34" charset="0"/>
              </a:defRPr>
            </a:lvl4pPr>
            <a:lvl5pPr marL="1828800" indent="0">
              <a:buNone/>
              <a:defRPr sz="3000">
                <a:solidFill>
                  <a:schemeClr val="bg1"/>
                </a:solidFill>
                <a:latin typeface="+mj-lt"/>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235816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s://www.smallarmssurvey.org/sites/default/files/resources/SAS-MPOME-Report-2.pdf"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89D5D4-E6DB-A743-880E-98F6F4DFECC4}"/>
              </a:ext>
            </a:extLst>
          </p:cNvPr>
          <p:cNvSpPr>
            <a:spLocks noGrp="1"/>
          </p:cNvSpPr>
          <p:nvPr>
            <p:ph type="body" sz="quarter" idx="10"/>
          </p:nvPr>
        </p:nvSpPr>
        <p:spPr/>
        <p:txBody>
          <a:bodyPr/>
          <a:lstStyle/>
          <a:p>
            <a:pPr lvl="0">
              <a:spcBef>
                <a:spcPts val="0"/>
              </a:spcBef>
              <a:buClr>
                <a:srgbClr val="FFFFFF"/>
              </a:buClr>
              <a:buSzPts val="2400"/>
            </a:pPr>
            <a:r>
              <a:rPr lang="en-GB">
                <a:solidFill>
                  <a:srgbClr val="FFFFFF"/>
                </a:solidFill>
                <a:latin typeface="Arial"/>
                <a:ea typeface="Arial"/>
                <a:cs typeface="Arial"/>
                <a:sym typeface="Arial"/>
              </a:rPr>
              <a:t>Weapons and Ammunition Management in UN Peace Operations</a:t>
            </a:r>
            <a:endParaRPr lang="en-GB"/>
          </a:p>
        </p:txBody>
      </p:sp>
      <p:sp>
        <p:nvSpPr>
          <p:cNvPr id="3" name="Text Placeholder 2">
            <a:extLst>
              <a:ext uri="{FF2B5EF4-FFF2-40B4-BE49-F238E27FC236}">
                <a16:creationId xmlns:a16="http://schemas.microsoft.com/office/drawing/2014/main" id="{BCCC8F47-0AFF-7D48-88B0-44F37B0BA5E2}"/>
              </a:ext>
            </a:extLst>
          </p:cNvPr>
          <p:cNvSpPr>
            <a:spLocks noGrp="1"/>
          </p:cNvSpPr>
          <p:nvPr>
            <p:ph type="body" sz="quarter" idx="11"/>
          </p:nvPr>
        </p:nvSpPr>
        <p:spPr/>
        <p:txBody>
          <a:bodyPr/>
          <a:lstStyle/>
          <a:p>
            <a:r>
              <a:rPr lang="en-GB" b="1" dirty="0"/>
              <a:t>Secure Weapon Storage</a:t>
            </a:r>
            <a:endParaRPr lang="en-IE" b="1" dirty="0"/>
          </a:p>
        </p:txBody>
      </p:sp>
    </p:spTree>
    <p:extLst>
      <p:ext uri="{BB962C8B-B14F-4D97-AF65-F5344CB8AC3E}">
        <p14:creationId xmlns:p14="http://schemas.microsoft.com/office/powerpoint/2010/main" val="1024572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Stockpile Weapons</a:t>
            </a:r>
            <a:endParaRPr sz="3600"/>
          </a:p>
        </p:txBody>
      </p:sp>
      <p:sp>
        <p:nvSpPr>
          <p:cNvPr id="128" name="Google Shape;128;p7"/>
          <p:cNvSpPr txBox="1">
            <a:spLocks noGrp="1"/>
          </p:cNvSpPr>
          <p:nvPr>
            <p:ph type="body" idx="1"/>
          </p:nvPr>
        </p:nvSpPr>
        <p:spPr>
          <a:xfrm>
            <a:off x="629841" y="1362636"/>
            <a:ext cx="7886699" cy="4827028"/>
          </a:xfrm>
          <a:prstGeom prst="rect">
            <a:avLst/>
          </a:prstGeom>
          <a:noFill/>
          <a:ln>
            <a:noFill/>
          </a:ln>
        </p:spPr>
        <p:txBody>
          <a:bodyPr spcFirstLastPara="1" wrap="square" lIns="91425" tIns="45700" rIns="91425" bIns="45700" anchor="t" anchorCtr="0">
            <a:noAutofit/>
          </a:bodyPr>
          <a:lstStyle/>
          <a:p>
            <a:pPr marL="685800">
              <a:spcBef>
                <a:spcPts val="0"/>
              </a:spcBef>
            </a:pPr>
            <a:r>
              <a:rPr lang="en-IE" sz="2800" dirty="0"/>
              <a:t>Operational weapons</a:t>
            </a:r>
          </a:p>
          <a:p>
            <a:pPr marL="685800">
              <a:spcBef>
                <a:spcPts val="0"/>
              </a:spcBef>
            </a:pPr>
            <a:endParaRPr lang="en-IE" sz="2800" dirty="0"/>
          </a:p>
          <a:p>
            <a:pPr marL="685800">
              <a:spcBef>
                <a:spcPts val="0"/>
              </a:spcBef>
            </a:pPr>
            <a:r>
              <a:rPr lang="en-IE" sz="2800" dirty="0"/>
              <a:t>Operational replacement weapons</a:t>
            </a:r>
          </a:p>
          <a:p>
            <a:pPr marL="228600" indent="0">
              <a:spcBef>
                <a:spcPts val="0"/>
              </a:spcBef>
              <a:buNone/>
            </a:pPr>
            <a:endParaRPr lang="en-IE" sz="2800" dirty="0"/>
          </a:p>
          <a:p>
            <a:pPr marL="685800">
              <a:spcBef>
                <a:spcPts val="0"/>
              </a:spcBef>
            </a:pPr>
            <a:r>
              <a:rPr lang="en-IE" sz="2800" dirty="0"/>
              <a:t>Training weapons</a:t>
            </a:r>
          </a:p>
          <a:p>
            <a:pPr marL="685800">
              <a:spcBef>
                <a:spcPts val="0"/>
              </a:spcBef>
            </a:pPr>
            <a:endParaRPr lang="en-IE" sz="2800" dirty="0"/>
          </a:p>
          <a:p>
            <a:pPr marL="685800">
              <a:spcBef>
                <a:spcPts val="0"/>
              </a:spcBef>
            </a:pPr>
            <a:r>
              <a:rPr lang="en-IE" sz="2800" dirty="0"/>
              <a:t>Weapons awaiting disposal</a:t>
            </a:r>
          </a:p>
          <a:p>
            <a:pPr marL="685800">
              <a:spcBef>
                <a:spcPts val="0"/>
              </a:spcBef>
            </a:pPr>
            <a:endParaRPr lang="en-IE" sz="2800" dirty="0"/>
          </a:p>
          <a:p>
            <a:pPr marL="685800">
              <a:spcBef>
                <a:spcPts val="0"/>
              </a:spcBef>
            </a:pPr>
            <a:endParaRPr lang="en-IE" sz="2800" dirty="0"/>
          </a:p>
          <a:p>
            <a:pPr marL="685800">
              <a:spcBef>
                <a:spcPts val="0"/>
              </a:spcBef>
            </a:pPr>
            <a:r>
              <a:rPr lang="en-IE" sz="2800" dirty="0"/>
              <a:t>Experimental weapon </a:t>
            </a:r>
          </a:p>
          <a:p>
            <a:pPr marL="685800">
              <a:spcBef>
                <a:spcPts val="0"/>
              </a:spcBef>
            </a:pPr>
            <a:r>
              <a:rPr lang="en-IE" sz="2800" dirty="0"/>
              <a:t>Reservists weapons</a:t>
            </a:r>
          </a:p>
          <a:p>
            <a:pPr marL="685800">
              <a:spcBef>
                <a:spcPts val="0"/>
              </a:spcBef>
            </a:pPr>
            <a:endParaRPr lang="en-IE" sz="2800" dirty="0"/>
          </a:p>
          <a:p>
            <a:pPr marL="800100" indent="-571500">
              <a:spcBef>
                <a:spcPts val="0"/>
              </a:spcBef>
            </a:pPr>
            <a:endParaRPr sz="3200" dirty="0"/>
          </a:p>
        </p:txBody>
      </p:sp>
      <p:sp>
        <p:nvSpPr>
          <p:cNvPr id="2" name="Right Brace 1">
            <a:extLst>
              <a:ext uri="{FF2B5EF4-FFF2-40B4-BE49-F238E27FC236}">
                <a16:creationId xmlns:a16="http://schemas.microsoft.com/office/drawing/2014/main" id="{AC510427-0A1E-48BB-A9F7-7A646EB13A29}"/>
              </a:ext>
            </a:extLst>
          </p:cNvPr>
          <p:cNvSpPr/>
          <p:nvPr/>
        </p:nvSpPr>
        <p:spPr>
          <a:xfrm>
            <a:off x="5093208" y="4910328"/>
            <a:ext cx="237744" cy="667512"/>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 name="TextBox 2">
            <a:extLst>
              <a:ext uri="{FF2B5EF4-FFF2-40B4-BE49-F238E27FC236}">
                <a16:creationId xmlns:a16="http://schemas.microsoft.com/office/drawing/2014/main" id="{B33AB74B-8E9C-449C-B1CB-AB9B4AE1C060}"/>
              </a:ext>
            </a:extLst>
          </p:cNvPr>
          <p:cNvSpPr txBox="1"/>
          <p:nvPr/>
        </p:nvSpPr>
        <p:spPr>
          <a:xfrm>
            <a:off x="5495544" y="4910328"/>
            <a:ext cx="2103120" cy="646331"/>
          </a:xfrm>
          <a:prstGeom prst="rect">
            <a:avLst/>
          </a:prstGeom>
          <a:noFill/>
        </p:spPr>
        <p:txBody>
          <a:bodyPr wrap="square" rtlCol="0">
            <a:spAutoFit/>
          </a:bodyPr>
          <a:lstStyle/>
          <a:p>
            <a:r>
              <a:rPr lang="fr-CH" sz="1800" dirty="0"/>
              <a:t>not normally on UN Missions</a:t>
            </a:r>
            <a:endParaRPr lang="en-GB"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Stockpile Location Determining Factors</a:t>
            </a:r>
            <a:endParaRPr sz="3600" i="1"/>
          </a:p>
        </p:txBody>
      </p:sp>
      <p:sp>
        <p:nvSpPr>
          <p:cNvPr id="128" name="Google Shape;128;p7"/>
          <p:cNvSpPr txBox="1">
            <a:spLocks noGrp="1"/>
          </p:cNvSpPr>
          <p:nvPr>
            <p:ph type="body" idx="1"/>
          </p:nvPr>
        </p:nvSpPr>
        <p:spPr>
          <a:xfrm>
            <a:off x="629841" y="1994041"/>
            <a:ext cx="8232805" cy="3257828"/>
          </a:xfrm>
          <a:prstGeom prst="rect">
            <a:avLst/>
          </a:prstGeom>
          <a:noFill/>
          <a:ln>
            <a:noFill/>
          </a:ln>
        </p:spPr>
        <p:txBody>
          <a:bodyPr spcFirstLastPara="1" wrap="square" lIns="91425" tIns="45700" rIns="91425" bIns="45700" anchor="t" anchorCtr="0">
            <a:noAutofit/>
          </a:bodyPr>
          <a:lstStyle/>
          <a:p>
            <a:pPr marL="685800">
              <a:spcBef>
                <a:spcPts val="0"/>
              </a:spcBef>
            </a:pPr>
            <a:r>
              <a:rPr lang="en-IE" sz="2800"/>
              <a:t>Requirements for access</a:t>
            </a:r>
          </a:p>
          <a:p>
            <a:pPr marL="685800">
              <a:spcBef>
                <a:spcPts val="0"/>
              </a:spcBef>
            </a:pPr>
            <a:r>
              <a:rPr lang="en-IE" sz="2800"/>
              <a:t>Response time in the event of emergency</a:t>
            </a:r>
          </a:p>
          <a:p>
            <a:pPr marL="685800">
              <a:spcBef>
                <a:spcPts val="0"/>
              </a:spcBef>
            </a:pPr>
            <a:r>
              <a:rPr lang="en-IE" sz="2800"/>
              <a:t>Local planning considerations</a:t>
            </a:r>
          </a:p>
          <a:p>
            <a:pPr marL="685800">
              <a:spcBef>
                <a:spcPts val="0"/>
              </a:spcBef>
            </a:pPr>
            <a:r>
              <a:rPr lang="en-IE" sz="2800"/>
              <a:t>Local infrastructure</a:t>
            </a:r>
          </a:p>
          <a:p>
            <a:pPr marL="685800">
              <a:spcBef>
                <a:spcPts val="0"/>
              </a:spcBef>
            </a:pPr>
            <a:r>
              <a:rPr lang="en-IE" sz="2800"/>
              <a:t>Environmental issues</a:t>
            </a:r>
          </a:p>
          <a:p>
            <a:pPr marL="685800">
              <a:spcBef>
                <a:spcPts val="0"/>
              </a:spcBef>
            </a:pPr>
            <a:r>
              <a:rPr lang="en-IE" sz="2800"/>
              <a:t>Number of security personnel in an area</a:t>
            </a:r>
          </a:p>
          <a:p>
            <a:pPr marL="685800">
              <a:spcBef>
                <a:spcPts val="0"/>
              </a:spcBef>
            </a:pPr>
            <a:r>
              <a:rPr lang="en-IE" sz="2800"/>
              <a:t>Number of security personnel required to secure the stockpile location</a:t>
            </a:r>
          </a:p>
          <a:p>
            <a:pPr marL="800100" indent="-571500">
              <a:spcBef>
                <a:spcPts val="0"/>
              </a:spcBef>
            </a:pPr>
            <a:endParaRPr sz="3200"/>
          </a:p>
        </p:txBody>
      </p:sp>
    </p:spTree>
    <p:extLst>
      <p:ext uri="{BB962C8B-B14F-4D97-AF65-F5344CB8AC3E}">
        <p14:creationId xmlns:p14="http://schemas.microsoft.com/office/powerpoint/2010/main" val="1268725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200" dirty="0"/>
              <a:t>Location Parameters of Weapon Store</a:t>
            </a:r>
            <a:endParaRPr sz="3200" dirty="0"/>
          </a:p>
        </p:txBody>
      </p:sp>
      <p:sp>
        <p:nvSpPr>
          <p:cNvPr id="128" name="Google Shape;128;p7"/>
          <p:cNvSpPr txBox="1">
            <a:spLocks noGrp="1"/>
          </p:cNvSpPr>
          <p:nvPr>
            <p:ph type="body" idx="1"/>
          </p:nvPr>
        </p:nvSpPr>
        <p:spPr>
          <a:xfrm>
            <a:off x="629841" y="1895178"/>
            <a:ext cx="8352381"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dirty="0"/>
              <a:t>Risk assessment for the stockpile</a:t>
            </a:r>
          </a:p>
          <a:p>
            <a:pPr marL="800100" indent="-571500">
              <a:spcBef>
                <a:spcPts val="0"/>
              </a:spcBef>
            </a:pPr>
            <a:endParaRPr lang="en-IE" sz="3200" dirty="0"/>
          </a:p>
          <a:p>
            <a:pPr marL="800100" indent="-571500">
              <a:spcBef>
                <a:spcPts val="0"/>
              </a:spcBef>
            </a:pPr>
            <a:r>
              <a:rPr lang="en-IE" sz="3200" dirty="0"/>
              <a:t>Value of the facility &amp; contents</a:t>
            </a:r>
          </a:p>
          <a:p>
            <a:pPr marL="800100" indent="-571500">
              <a:spcBef>
                <a:spcPts val="0"/>
              </a:spcBef>
            </a:pPr>
            <a:endParaRPr lang="en-IE" sz="3200" dirty="0"/>
          </a:p>
          <a:p>
            <a:pPr marL="800100" indent="-571500">
              <a:spcBef>
                <a:spcPts val="0"/>
              </a:spcBef>
            </a:pPr>
            <a:r>
              <a:rPr lang="en-IE" sz="3200" dirty="0"/>
              <a:t>Risk = Consequence x Likelihood </a:t>
            </a:r>
          </a:p>
          <a:p>
            <a:pPr marL="800100" indent="-571500">
              <a:spcBef>
                <a:spcPts val="0"/>
              </a:spcBef>
            </a:pPr>
            <a:endParaRPr lang="en-IE" sz="3200" dirty="0"/>
          </a:p>
        </p:txBody>
      </p:sp>
    </p:spTree>
    <p:extLst>
      <p:ext uri="{BB962C8B-B14F-4D97-AF65-F5344CB8AC3E}">
        <p14:creationId xmlns:p14="http://schemas.microsoft.com/office/powerpoint/2010/main" val="1967812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Location Parameters of Weapon Store</a:t>
            </a:r>
            <a:endParaRPr sz="3600"/>
          </a:p>
        </p:txBody>
      </p:sp>
      <p:sp>
        <p:nvSpPr>
          <p:cNvPr id="128" name="Google Shape;128;p7"/>
          <p:cNvSpPr txBox="1">
            <a:spLocks noGrp="1"/>
          </p:cNvSpPr>
          <p:nvPr>
            <p:ph type="body" idx="1"/>
          </p:nvPr>
        </p:nvSpPr>
        <p:spPr>
          <a:xfrm>
            <a:off x="629841" y="1895178"/>
            <a:ext cx="8352381"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a:t>Risk assessment of for the stockpile</a:t>
            </a:r>
          </a:p>
          <a:p>
            <a:pPr marL="800100" indent="-571500">
              <a:spcBef>
                <a:spcPts val="0"/>
              </a:spcBef>
            </a:pPr>
            <a:r>
              <a:rPr lang="en-IE" sz="3200"/>
              <a:t>Financial value of the facility &amp; contents</a:t>
            </a:r>
          </a:p>
          <a:p>
            <a:pPr marL="800100" indent="-571500">
              <a:spcBef>
                <a:spcPts val="0"/>
              </a:spcBef>
            </a:pPr>
            <a:r>
              <a:rPr lang="en-IE" sz="3200"/>
              <a:t>Risk = Hazard x Frequency </a:t>
            </a:r>
          </a:p>
          <a:p>
            <a:pPr marL="800100" indent="-571500">
              <a:spcBef>
                <a:spcPts val="0"/>
              </a:spcBef>
            </a:pPr>
            <a:r>
              <a:rPr lang="en-IE" sz="3200"/>
              <a:t>Active Hazards</a:t>
            </a:r>
          </a:p>
          <a:p>
            <a:pPr marL="1257300" lvl="1" indent="-571500">
              <a:spcBef>
                <a:spcPts val="0"/>
              </a:spcBef>
            </a:pPr>
            <a:r>
              <a:rPr lang="en-IE" sz="3200"/>
              <a:t>Loss</a:t>
            </a:r>
          </a:p>
          <a:p>
            <a:pPr marL="1257300" lvl="1" indent="-571500">
              <a:spcBef>
                <a:spcPts val="0"/>
              </a:spcBef>
            </a:pPr>
            <a:r>
              <a:rPr lang="en-IE" sz="3200"/>
              <a:t>Theft </a:t>
            </a:r>
          </a:p>
          <a:p>
            <a:pPr marL="1257300" lvl="1" indent="-571500">
              <a:spcBef>
                <a:spcPts val="0"/>
              </a:spcBef>
            </a:pPr>
            <a:r>
              <a:rPr lang="en-IE" sz="3200"/>
              <a:t>Sabotage</a:t>
            </a:r>
          </a:p>
          <a:p>
            <a:pPr marL="1257300" lvl="1" indent="-571500">
              <a:spcBef>
                <a:spcPts val="0"/>
              </a:spcBef>
            </a:pPr>
            <a:r>
              <a:rPr lang="en-IE" sz="3200"/>
              <a:t>Attack</a:t>
            </a:r>
          </a:p>
          <a:p>
            <a:pPr marL="1714500" lvl="2" indent="-571500">
              <a:spcBef>
                <a:spcPts val="0"/>
              </a:spcBef>
            </a:pPr>
            <a:endParaRPr lang="en-IE" sz="3200"/>
          </a:p>
          <a:p>
            <a:pPr marL="1714500" lvl="2" indent="-571500">
              <a:spcBef>
                <a:spcPts val="0"/>
              </a:spcBef>
            </a:pPr>
            <a:endParaRPr sz="3200"/>
          </a:p>
        </p:txBody>
      </p:sp>
    </p:spTree>
    <p:extLst>
      <p:ext uri="{BB962C8B-B14F-4D97-AF65-F5344CB8AC3E}">
        <p14:creationId xmlns:p14="http://schemas.microsoft.com/office/powerpoint/2010/main" val="57382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8">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Location Parameters of Weapon Store</a:t>
            </a:r>
            <a:endParaRPr sz="3600"/>
          </a:p>
        </p:txBody>
      </p:sp>
      <p:sp>
        <p:nvSpPr>
          <p:cNvPr id="128" name="Google Shape;128;p7"/>
          <p:cNvSpPr txBox="1">
            <a:spLocks noGrp="1"/>
          </p:cNvSpPr>
          <p:nvPr>
            <p:ph type="body" idx="1"/>
          </p:nvPr>
        </p:nvSpPr>
        <p:spPr>
          <a:xfrm>
            <a:off x="629841" y="1895178"/>
            <a:ext cx="8352381"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a:t>Risk assessment of for the stockpile</a:t>
            </a:r>
          </a:p>
          <a:p>
            <a:pPr marL="800100" indent="-571500">
              <a:spcBef>
                <a:spcPts val="0"/>
              </a:spcBef>
            </a:pPr>
            <a:r>
              <a:rPr lang="en-IE" sz="3200"/>
              <a:t>Financial value of the facility &amp; contents</a:t>
            </a:r>
          </a:p>
          <a:p>
            <a:pPr marL="800100" indent="-571500">
              <a:spcBef>
                <a:spcPts val="0"/>
              </a:spcBef>
            </a:pPr>
            <a:r>
              <a:rPr lang="en-IE" sz="3200"/>
              <a:t>Risk = Hazard x Frequency </a:t>
            </a:r>
          </a:p>
          <a:p>
            <a:pPr marL="800100" indent="-571500">
              <a:spcBef>
                <a:spcPts val="0"/>
              </a:spcBef>
            </a:pPr>
            <a:r>
              <a:rPr lang="en-IE" sz="3200"/>
              <a:t>Active Hazards</a:t>
            </a:r>
          </a:p>
          <a:p>
            <a:pPr marL="800100" indent="-571500">
              <a:spcBef>
                <a:spcPts val="0"/>
              </a:spcBef>
            </a:pPr>
            <a:r>
              <a:rPr lang="en-IE" sz="3200"/>
              <a:t>Passive Hazards</a:t>
            </a:r>
          </a:p>
          <a:p>
            <a:pPr marL="1257300" lvl="1" indent="-571500">
              <a:spcBef>
                <a:spcPts val="0"/>
              </a:spcBef>
            </a:pPr>
            <a:r>
              <a:rPr lang="en-IE" sz="3200"/>
              <a:t>Natural Disasters</a:t>
            </a:r>
          </a:p>
          <a:p>
            <a:pPr marL="1257300" lvl="1" indent="-571500">
              <a:spcBef>
                <a:spcPts val="0"/>
              </a:spcBef>
            </a:pPr>
            <a:r>
              <a:rPr lang="en-IE" sz="3200"/>
              <a:t>Floods</a:t>
            </a:r>
          </a:p>
          <a:p>
            <a:pPr marL="1257300" lvl="1" indent="-571500">
              <a:spcBef>
                <a:spcPts val="0"/>
              </a:spcBef>
            </a:pPr>
            <a:r>
              <a:rPr lang="en-IE" sz="3200"/>
              <a:t>Volcanos</a:t>
            </a:r>
          </a:p>
          <a:p>
            <a:pPr marL="1257300" lvl="1" indent="-571500">
              <a:spcBef>
                <a:spcPts val="0"/>
              </a:spcBef>
            </a:pPr>
            <a:r>
              <a:rPr lang="en-IE" sz="3200"/>
              <a:t>Earthquakes </a:t>
            </a:r>
          </a:p>
          <a:p>
            <a:pPr marL="1257300" lvl="1" indent="-571500">
              <a:spcBef>
                <a:spcPts val="0"/>
              </a:spcBef>
            </a:pPr>
            <a:r>
              <a:rPr lang="en-IE" sz="3200"/>
              <a:t>Fires</a:t>
            </a:r>
          </a:p>
          <a:p>
            <a:pPr marL="1714500" lvl="2" indent="-571500">
              <a:spcBef>
                <a:spcPts val="0"/>
              </a:spcBef>
            </a:pPr>
            <a:endParaRPr lang="en-IE" sz="3200"/>
          </a:p>
          <a:p>
            <a:pPr marL="1714500" lvl="2" indent="-571500">
              <a:spcBef>
                <a:spcPts val="0"/>
              </a:spcBef>
            </a:pPr>
            <a:endParaRPr sz="3200"/>
          </a:p>
        </p:txBody>
      </p:sp>
    </p:spTree>
    <p:extLst>
      <p:ext uri="{BB962C8B-B14F-4D97-AF65-F5344CB8AC3E}">
        <p14:creationId xmlns:p14="http://schemas.microsoft.com/office/powerpoint/2010/main" val="85458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8">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8">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8">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8" name="Google Shape;128;p7"/>
          <p:cNvSpPr txBox="1">
            <a:spLocks noGrp="1"/>
          </p:cNvSpPr>
          <p:nvPr>
            <p:ph type="body" idx="1"/>
          </p:nvPr>
        </p:nvSpPr>
        <p:spPr>
          <a:xfrm>
            <a:off x="629841" y="1895178"/>
            <a:ext cx="8352381"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dirty="0"/>
              <a:t>Risk assessment for the stockpile</a:t>
            </a:r>
          </a:p>
          <a:p>
            <a:pPr marL="800100" indent="-571500">
              <a:spcBef>
                <a:spcPts val="0"/>
              </a:spcBef>
            </a:pPr>
            <a:r>
              <a:rPr lang="en-IE" sz="3200" dirty="0"/>
              <a:t>Financial value of the facility &amp; contents</a:t>
            </a:r>
          </a:p>
          <a:p>
            <a:pPr marL="800100" indent="-571500">
              <a:spcBef>
                <a:spcPts val="0"/>
              </a:spcBef>
            </a:pPr>
            <a:r>
              <a:rPr lang="en-IE" sz="3200" dirty="0"/>
              <a:t>Risk = Hazard x Frequency </a:t>
            </a:r>
          </a:p>
          <a:p>
            <a:pPr marL="800100" indent="-571500">
              <a:spcBef>
                <a:spcPts val="0"/>
              </a:spcBef>
            </a:pPr>
            <a:r>
              <a:rPr lang="en-IE" sz="3200" dirty="0"/>
              <a:t>Active Hazards</a:t>
            </a:r>
          </a:p>
          <a:p>
            <a:pPr marL="800100" indent="-571500">
              <a:spcBef>
                <a:spcPts val="0"/>
              </a:spcBef>
            </a:pPr>
            <a:r>
              <a:rPr lang="en-IE" sz="3200" dirty="0"/>
              <a:t>Passive Hazards</a:t>
            </a:r>
          </a:p>
          <a:p>
            <a:pPr marL="800100" indent="-571500">
              <a:spcBef>
                <a:spcPts val="0"/>
              </a:spcBef>
            </a:pPr>
            <a:r>
              <a:rPr lang="en-IE" sz="3200" dirty="0"/>
              <a:t>Attractiveness of a facility to attack</a:t>
            </a:r>
          </a:p>
          <a:p>
            <a:pPr marL="1714500" lvl="2" indent="-571500">
              <a:spcBef>
                <a:spcPts val="0"/>
              </a:spcBef>
            </a:pPr>
            <a:endParaRPr sz="3200" dirty="0"/>
          </a:p>
        </p:txBody>
      </p:sp>
      <p:sp>
        <p:nvSpPr>
          <p:cNvPr id="6" name="Google Shape;127;p7">
            <a:extLst>
              <a:ext uri="{FF2B5EF4-FFF2-40B4-BE49-F238E27FC236}">
                <a16:creationId xmlns:a16="http://schemas.microsoft.com/office/drawing/2014/main" id="{8B5D8FEA-B0C0-FC41-B476-3F07DD727105}"/>
              </a:ext>
            </a:extLst>
          </p:cNvPr>
          <p:cNvSpPr txBox="1">
            <a:spLocks/>
          </p:cNvSpPr>
          <p:nvPr/>
        </p:nvSpPr>
        <p:spPr>
          <a:xfrm>
            <a:off x="782241" y="517526"/>
            <a:ext cx="7886700" cy="132556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IE" sz="3600"/>
              <a:t>Location Parameters of Weapon Store</a:t>
            </a:r>
          </a:p>
        </p:txBody>
      </p:sp>
    </p:spTree>
    <p:extLst>
      <p:ext uri="{BB962C8B-B14F-4D97-AF65-F5344CB8AC3E}">
        <p14:creationId xmlns:p14="http://schemas.microsoft.com/office/powerpoint/2010/main" val="1569038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8" name="Google Shape;128;p7"/>
          <p:cNvSpPr txBox="1">
            <a:spLocks noGrp="1"/>
          </p:cNvSpPr>
          <p:nvPr>
            <p:ph type="body" idx="1"/>
          </p:nvPr>
        </p:nvSpPr>
        <p:spPr>
          <a:xfrm>
            <a:off x="629841" y="1895178"/>
            <a:ext cx="8352381"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dirty="0"/>
              <a:t>Risk assessment for the stockpile</a:t>
            </a:r>
          </a:p>
          <a:p>
            <a:pPr marL="800100" indent="-571500">
              <a:spcBef>
                <a:spcPts val="0"/>
              </a:spcBef>
            </a:pPr>
            <a:r>
              <a:rPr lang="en-IE" sz="3200" dirty="0"/>
              <a:t>Financial value of the facility &amp; contents</a:t>
            </a:r>
          </a:p>
          <a:p>
            <a:pPr marL="800100" indent="-571500">
              <a:spcBef>
                <a:spcPts val="0"/>
              </a:spcBef>
            </a:pPr>
            <a:r>
              <a:rPr lang="en-IE" sz="3200" dirty="0"/>
              <a:t>Risk = Hazard x Frequency </a:t>
            </a:r>
          </a:p>
          <a:p>
            <a:pPr marL="800100" indent="-571500">
              <a:spcBef>
                <a:spcPts val="0"/>
              </a:spcBef>
            </a:pPr>
            <a:r>
              <a:rPr lang="en-IE" sz="3200" dirty="0"/>
              <a:t>Active Hazards</a:t>
            </a:r>
          </a:p>
          <a:p>
            <a:pPr marL="800100" indent="-571500">
              <a:spcBef>
                <a:spcPts val="0"/>
              </a:spcBef>
            </a:pPr>
            <a:r>
              <a:rPr lang="en-IE" sz="3200" dirty="0"/>
              <a:t>Passive Hazards</a:t>
            </a:r>
          </a:p>
          <a:p>
            <a:pPr marL="800100" indent="-571500">
              <a:spcBef>
                <a:spcPts val="0"/>
              </a:spcBef>
            </a:pPr>
            <a:r>
              <a:rPr lang="en-IE" sz="3200" dirty="0"/>
              <a:t>Attractiveness of a facility to attack</a:t>
            </a:r>
          </a:p>
          <a:p>
            <a:pPr marL="800100" indent="-571500">
              <a:spcBef>
                <a:spcPts val="0"/>
              </a:spcBef>
            </a:pPr>
            <a:r>
              <a:rPr lang="en-IE" sz="3200" dirty="0"/>
              <a:t>Vulnerability Internal </a:t>
            </a:r>
          </a:p>
          <a:p>
            <a:pPr marL="1257300" lvl="1" indent="-571500">
              <a:spcBef>
                <a:spcPts val="0"/>
              </a:spcBef>
            </a:pPr>
            <a:r>
              <a:rPr lang="en-IE" sz="3200" dirty="0"/>
              <a:t>Espionage</a:t>
            </a:r>
          </a:p>
          <a:p>
            <a:pPr marL="1257300" lvl="1" indent="-571500">
              <a:spcBef>
                <a:spcPts val="0"/>
              </a:spcBef>
            </a:pPr>
            <a:r>
              <a:rPr lang="en-IE" sz="3200" dirty="0"/>
              <a:t>Theft</a:t>
            </a:r>
          </a:p>
          <a:p>
            <a:pPr marL="1257300" lvl="1" indent="-571500">
              <a:spcBef>
                <a:spcPts val="0"/>
              </a:spcBef>
            </a:pPr>
            <a:r>
              <a:rPr lang="en-IE" sz="3200" dirty="0"/>
              <a:t>Loss </a:t>
            </a:r>
          </a:p>
          <a:p>
            <a:pPr marL="1714500" lvl="2" indent="-571500">
              <a:spcBef>
                <a:spcPts val="0"/>
              </a:spcBef>
            </a:pPr>
            <a:endParaRPr sz="3200" dirty="0"/>
          </a:p>
        </p:txBody>
      </p:sp>
      <p:sp>
        <p:nvSpPr>
          <p:cNvPr id="6" name="Google Shape;127;p7">
            <a:extLst>
              <a:ext uri="{FF2B5EF4-FFF2-40B4-BE49-F238E27FC236}">
                <a16:creationId xmlns:a16="http://schemas.microsoft.com/office/drawing/2014/main" id="{EB6DC209-D038-9D41-A74F-42B4376EBFEC}"/>
              </a:ext>
            </a:extLst>
          </p:cNvPr>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Location Parameters of Weapon Store</a:t>
            </a:r>
            <a:endParaRPr sz="3600"/>
          </a:p>
        </p:txBody>
      </p:sp>
    </p:spTree>
    <p:extLst>
      <p:ext uri="{BB962C8B-B14F-4D97-AF65-F5344CB8AC3E}">
        <p14:creationId xmlns:p14="http://schemas.microsoft.com/office/powerpoint/2010/main" val="1968470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8">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8" name="Google Shape;128;p7"/>
          <p:cNvSpPr txBox="1">
            <a:spLocks noGrp="1"/>
          </p:cNvSpPr>
          <p:nvPr>
            <p:ph type="body" idx="1"/>
          </p:nvPr>
        </p:nvSpPr>
        <p:spPr>
          <a:xfrm>
            <a:off x="629841" y="1554519"/>
            <a:ext cx="8352381"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a:t>Risk assessment of for the stockpile</a:t>
            </a:r>
          </a:p>
          <a:p>
            <a:pPr marL="800100" indent="-571500">
              <a:spcBef>
                <a:spcPts val="0"/>
              </a:spcBef>
            </a:pPr>
            <a:r>
              <a:rPr lang="en-IE" sz="3200"/>
              <a:t>Financial value of the facility &amp; contents</a:t>
            </a:r>
          </a:p>
          <a:p>
            <a:pPr marL="800100" indent="-571500">
              <a:spcBef>
                <a:spcPts val="0"/>
              </a:spcBef>
            </a:pPr>
            <a:r>
              <a:rPr lang="en-IE" sz="3200"/>
              <a:t>Risk = Hazard x Frequency </a:t>
            </a:r>
          </a:p>
          <a:p>
            <a:pPr marL="800100" indent="-571500">
              <a:spcBef>
                <a:spcPts val="0"/>
              </a:spcBef>
            </a:pPr>
            <a:r>
              <a:rPr lang="en-IE" sz="3200"/>
              <a:t>Active Hazards</a:t>
            </a:r>
          </a:p>
          <a:p>
            <a:pPr marL="800100" indent="-571500">
              <a:spcBef>
                <a:spcPts val="0"/>
              </a:spcBef>
            </a:pPr>
            <a:r>
              <a:rPr lang="en-IE" sz="3200"/>
              <a:t>Passive Hazards</a:t>
            </a:r>
          </a:p>
          <a:p>
            <a:pPr marL="800100" indent="-571500">
              <a:spcBef>
                <a:spcPts val="0"/>
              </a:spcBef>
            </a:pPr>
            <a:r>
              <a:rPr lang="en-IE" sz="3200"/>
              <a:t>Attractiveness of a facility to attack</a:t>
            </a:r>
          </a:p>
          <a:p>
            <a:pPr marL="800100" indent="-571500">
              <a:spcBef>
                <a:spcPts val="0"/>
              </a:spcBef>
            </a:pPr>
            <a:r>
              <a:rPr lang="en-IE" sz="3200"/>
              <a:t>Vulnerability Internal </a:t>
            </a:r>
          </a:p>
          <a:p>
            <a:pPr marL="800100" indent="-571500">
              <a:spcBef>
                <a:spcPts val="0"/>
              </a:spcBef>
            </a:pPr>
            <a:r>
              <a:rPr lang="en-IE" sz="3200"/>
              <a:t>Vulnerability External </a:t>
            </a:r>
          </a:p>
          <a:p>
            <a:pPr marL="1257300" lvl="1" indent="-571500">
              <a:spcBef>
                <a:spcPts val="0"/>
              </a:spcBef>
            </a:pPr>
            <a:r>
              <a:rPr lang="en-IE" sz="3200"/>
              <a:t>Sabotage </a:t>
            </a:r>
          </a:p>
          <a:p>
            <a:pPr marL="1257300" lvl="1" indent="-571500">
              <a:spcBef>
                <a:spcPts val="0"/>
              </a:spcBef>
            </a:pPr>
            <a:r>
              <a:rPr lang="en-IE" sz="3200"/>
              <a:t>Terrorist attack</a:t>
            </a:r>
          </a:p>
          <a:p>
            <a:pPr marL="1257300" lvl="1" indent="-571500">
              <a:spcBef>
                <a:spcPts val="0"/>
              </a:spcBef>
            </a:pPr>
            <a:r>
              <a:rPr lang="en-IE" sz="3200"/>
              <a:t>Conflict</a:t>
            </a:r>
            <a:endParaRPr sz="3200"/>
          </a:p>
        </p:txBody>
      </p:sp>
      <p:sp>
        <p:nvSpPr>
          <p:cNvPr id="6" name="Google Shape;127;p7">
            <a:extLst>
              <a:ext uri="{FF2B5EF4-FFF2-40B4-BE49-F238E27FC236}">
                <a16:creationId xmlns:a16="http://schemas.microsoft.com/office/drawing/2014/main" id="{CB423FB9-B668-B443-AB73-D619127C8CC0}"/>
              </a:ext>
            </a:extLst>
          </p:cNvPr>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Location Parameters of Weapon Store</a:t>
            </a:r>
            <a:endParaRPr sz="3600"/>
          </a:p>
        </p:txBody>
      </p:sp>
    </p:spTree>
    <p:extLst>
      <p:ext uri="{BB962C8B-B14F-4D97-AF65-F5344CB8AC3E}">
        <p14:creationId xmlns:p14="http://schemas.microsoft.com/office/powerpoint/2010/main" val="271148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8">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916631"/>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200"/>
              <a:t>Physical Security of Weapons</a:t>
            </a:r>
            <a:br>
              <a:rPr lang="en-IE" sz="3200"/>
            </a:br>
            <a:r>
              <a:rPr lang="en-IE" sz="3200"/>
              <a:t>Principles</a:t>
            </a:r>
            <a:endParaRPr sz="3200"/>
          </a:p>
        </p:txBody>
      </p:sp>
      <p:sp>
        <p:nvSpPr>
          <p:cNvPr id="128" name="Google Shape;128;p7"/>
          <p:cNvSpPr txBox="1">
            <a:spLocks noGrp="1"/>
          </p:cNvSpPr>
          <p:nvPr>
            <p:ph type="body" idx="1"/>
          </p:nvPr>
        </p:nvSpPr>
        <p:spPr>
          <a:xfrm>
            <a:off x="627459" y="1281757"/>
            <a:ext cx="7886699" cy="5011467"/>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2400"/>
              <a:t>Based on risk assessment</a:t>
            </a:r>
          </a:p>
          <a:p>
            <a:pPr marL="800100" indent="-571500">
              <a:spcBef>
                <a:spcPts val="0"/>
              </a:spcBef>
            </a:pPr>
            <a:r>
              <a:rPr lang="en-IE" sz="2400"/>
              <a:t>Included in design stage</a:t>
            </a:r>
          </a:p>
          <a:p>
            <a:pPr marL="800100" indent="-571500">
              <a:spcBef>
                <a:spcPts val="0"/>
              </a:spcBef>
            </a:pPr>
            <a:r>
              <a:rPr lang="en-IE" sz="2400"/>
              <a:t>Weapons and Ammunition should be stored separately</a:t>
            </a:r>
          </a:p>
          <a:p>
            <a:pPr marL="800100" indent="-571500">
              <a:spcBef>
                <a:spcPts val="0"/>
              </a:spcBef>
            </a:pPr>
            <a:r>
              <a:rPr lang="en-IE" sz="2400"/>
              <a:t>Particularly hazardous weapons disassembled and stored separately</a:t>
            </a:r>
          </a:p>
          <a:p>
            <a:pPr marL="800100" indent="-571500">
              <a:spcBef>
                <a:spcPts val="0"/>
              </a:spcBef>
            </a:pPr>
            <a:r>
              <a:rPr lang="en-IE" sz="2400"/>
              <a:t>Effective perimeter security</a:t>
            </a:r>
          </a:p>
          <a:p>
            <a:pPr marL="800100" indent="-571500">
              <a:spcBef>
                <a:spcPts val="0"/>
              </a:spcBef>
            </a:pPr>
            <a:r>
              <a:rPr lang="en-IE" sz="2400"/>
              <a:t>Access controls properly in place</a:t>
            </a:r>
          </a:p>
          <a:p>
            <a:pPr marL="1714500" lvl="2" indent="-571500">
              <a:spcBef>
                <a:spcPts val="0"/>
              </a:spcBef>
            </a:pPr>
            <a:r>
              <a:rPr lang="en-IE" sz="2400"/>
              <a:t>Controlled at all times</a:t>
            </a:r>
          </a:p>
          <a:p>
            <a:pPr marL="1714500" lvl="2" indent="-571500">
              <a:spcBef>
                <a:spcPts val="0"/>
              </a:spcBef>
            </a:pPr>
            <a:r>
              <a:rPr lang="en-IE" sz="2400"/>
              <a:t>Restricted to authorised personnel only</a:t>
            </a:r>
          </a:p>
          <a:p>
            <a:pPr marL="2171700" lvl="3" indent="-571500">
              <a:spcBef>
                <a:spcPts val="0"/>
              </a:spcBef>
              <a:buFont typeface="Courier New" panose="02070309020205020404" pitchFamily="49" charset="0"/>
              <a:buChar char="o"/>
            </a:pPr>
            <a:r>
              <a:rPr lang="en-IE" sz="2400"/>
              <a:t>Authorised personnel should have security clearance </a:t>
            </a:r>
          </a:p>
          <a:p>
            <a:pPr marL="800100" indent="-571500">
              <a:spcBef>
                <a:spcPts val="0"/>
              </a:spcBef>
            </a:pPr>
            <a:r>
              <a:rPr lang="en-IE" sz="2400"/>
              <a:t>Personnel must be trained </a:t>
            </a:r>
          </a:p>
          <a:p>
            <a:pPr marL="800100" indent="-571500">
              <a:spcBef>
                <a:spcPts val="0"/>
              </a:spcBef>
            </a:pPr>
            <a:r>
              <a:rPr lang="en-IE" sz="2400"/>
              <a:t>Temporary personnel should be accompanied</a:t>
            </a:r>
          </a:p>
          <a:p>
            <a:pPr marL="1257300" lvl="1" indent="-571500">
              <a:spcBef>
                <a:spcPts val="0"/>
              </a:spcBef>
            </a:pPr>
            <a:endParaRPr lang="en-IE" sz="2400"/>
          </a:p>
          <a:p>
            <a:pPr marL="1257300" lvl="1" indent="-571500">
              <a:spcBef>
                <a:spcPts val="0"/>
              </a:spcBef>
            </a:pPr>
            <a:endParaRPr lang="en-IE" sz="2400"/>
          </a:p>
          <a:p>
            <a:pPr marL="228600" lvl="0" indent="0" algn="l" rtl="0">
              <a:lnSpc>
                <a:spcPct val="90000"/>
              </a:lnSpc>
              <a:spcBef>
                <a:spcPts val="0"/>
              </a:spcBef>
              <a:spcAft>
                <a:spcPts val="0"/>
              </a:spcAft>
              <a:buClr>
                <a:schemeClr val="dk1"/>
              </a:buClr>
              <a:buSzPts val="3600"/>
              <a:buNone/>
            </a:pPr>
            <a:r>
              <a:rPr lang="en-IE" sz="2400"/>
              <a:t>	</a:t>
            </a:r>
            <a:endParaRPr sz="2400"/>
          </a:p>
        </p:txBody>
      </p:sp>
    </p:spTree>
    <p:extLst>
      <p:ext uri="{BB962C8B-B14F-4D97-AF65-F5344CB8AC3E}">
        <p14:creationId xmlns:p14="http://schemas.microsoft.com/office/powerpoint/2010/main" val="599303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Physical Security of Weapons</a:t>
            </a:r>
            <a:endParaRPr sz="3600"/>
          </a:p>
        </p:txBody>
      </p:sp>
      <p:sp>
        <p:nvSpPr>
          <p:cNvPr id="128" name="Google Shape;128;p7"/>
          <p:cNvSpPr txBox="1">
            <a:spLocks noGrp="1"/>
          </p:cNvSpPr>
          <p:nvPr>
            <p:ph type="body" idx="1"/>
          </p:nvPr>
        </p:nvSpPr>
        <p:spPr>
          <a:xfrm>
            <a:off x="627459" y="1528515"/>
            <a:ext cx="7886699" cy="4294485"/>
          </a:xfrm>
          <a:prstGeom prst="rect">
            <a:avLst/>
          </a:prstGeom>
          <a:noFill/>
          <a:ln>
            <a:noFill/>
          </a:ln>
        </p:spPr>
        <p:txBody>
          <a:bodyPr spcFirstLastPara="1" wrap="square" lIns="91425" tIns="45700" rIns="91425" bIns="45700" anchor="t" anchorCtr="0">
            <a:noAutofit/>
          </a:bodyPr>
          <a:lstStyle/>
          <a:p>
            <a:pPr marL="228600" indent="0">
              <a:spcBef>
                <a:spcPts val="0"/>
              </a:spcBef>
              <a:buNone/>
            </a:pPr>
            <a:r>
              <a:rPr lang="en-IE" sz="3200" b="1"/>
              <a:t>Aim</a:t>
            </a:r>
          </a:p>
          <a:p>
            <a:pPr marL="1257300" lvl="1" indent="-571500">
              <a:spcBef>
                <a:spcPts val="0"/>
              </a:spcBef>
            </a:pPr>
            <a:r>
              <a:rPr lang="en-IE" sz="2800"/>
              <a:t>Thwart any attempted security breach</a:t>
            </a:r>
          </a:p>
          <a:p>
            <a:pPr marL="1257300" lvl="1" indent="-571500">
              <a:spcBef>
                <a:spcPts val="0"/>
              </a:spcBef>
            </a:pPr>
            <a:r>
              <a:rPr lang="en-IE" sz="2800"/>
              <a:t>Deter and reduce attempted Incursions or internal thefts</a:t>
            </a:r>
          </a:p>
          <a:p>
            <a:pPr marL="1257300" lvl="1" indent="-571500">
              <a:spcBef>
                <a:spcPts val="0"/>
              </a:spcBef>
            </a:pPr>
            <a:r>
              <a:rPr lang="en-IE" sz="2800"/>
              <a:t>Immediately detect a security breach or threat </a:t>
            </a:r>
          </a:p>
          <a:p>
            <a:pPr marL="1257300" lvl="1" indent="-571500">
              <a:spcBef>
                <a:spcPts val="0"/>
              </a:spcBef>
            </a:pPr>
            <a:r>
              <a:rPr lang="en-IE" sz="2800"/>
              <a:t>Assess the scale of any security breach or threat </a:t>
            </a:r>
          </a:p>
          <a:p>
            <a:pPr marL="1257300" lvl="1" indent="-571500">
              <a:spcBef>
                <a:spcPts val="0"/>
              </a:spcBef>
            </a:pPr>
            <a:r>
              <a:rPr lang="en-IE" sz="2800"/>
              <a:t>Increase the time to illegally remove weapons from stores </a:t>
            </a:r>
          </a:p>
          <a:p>
            <a:pPr marL="1257300" lvl="1" indent="-571500">
              <a:spcBef>
                <a:spcPts val="0"/>
              </a:spcBef>
            </a:pPr>
            <a:r>
              <a:rPr lang="en-IE" sz="2800"/>
              <a:t>Allow security personnel to respond properly</a:t>
            </a:r>
          </a:p>
          <a:p>
            <a:pPr marL="1257300" lvl="1" indent="-571500">
              <a:spcBef>
                <a:spcPts val="0"/>
              </a:spcBef>
            </a:pPr>
            <a:endParaRPr lang="en-IE" sz="2400"/>
          </a:p>
          <a:p>
            <a:pPr marL="1257300" lvl="1" indent="-571500">
              <a:spcBef>
                <a:spcPts val="0"/>
              </a:spcBef>
            </a:pPr>
            <a:endParaRPr lang="en-IE" sz="2400"/>
          </a:p>
          <a:p>
            <a:pPr marL="1714500" lvl="2" indent="-571500">
              <a:spcBef>
                <a:spcPts val="0"/>
              </a:spcBef>
            </a:pPr>
            <a:endParaRPr lang="en-IE" sz="2400"/>
          </a:p>
        </p:txBody>
      </p:sp>
    </p:spTree>
    <p:extLst>
      <p:ext uri="{BB962C8B-B14F-4D97-AF65-F5344CB8AC3E}">
        <p14:creationId xmlns:p14="http://schemas.microsoft.com/office/powerpoint/2010/main" val="2578967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2"/>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Objective</a:t>
            </a:r>
            <a:endParaRPr/>
          </a:p>
        </p:txBody>
      </p:sp>
      <p:sp>
        <p:nvSpPr>
          <p:cNvPr id="65" name="Google Shape;65;p2"/>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3000"/>
              <a:buNone/>
            </a:pPr>
            <a:endParaRPr/>
          </a:p>
          <a:p>
            <a:pPr marL="0" lvl="0" indent="0" algn="ctr" rtl="0">
              <a:lnSpc>
                <a:spcPct val="90000"/>
              </a:lnSpc>
              <a:spcBef>
                <a:spcPts val="1000"/>
              </a:spcBef>
              <a:spcAft>
                <a:spcPts val="0"/>
              </a:spcAft>
              <a:buClr>
                <a:schemeClr val="lt1"/>
              </a:buClr>
              <a:buSzPts val="3000"/>
              <a:buNone/>
            </a:pPr>
            <a:endParaRPr/>
          </a:p>
          <a:p>
            <a:pPr marL="0" lvl="0" indent="0" algn="ctr" rtl="0">
              <a:lnSpc>
                <a:spcPct val="90000"/>
              </a:lnSpc>
              <a:spcBef>
                <a:spcPts val="1000"/>
              </a:spcBef>
              <a:spcAft>
                <a:spcPts val="0"/>
              </a:spcAft>
              <a:buClr>
                <a:schemeClr val="lt1"/>
              </a:buClr>
              <a:buSzPts val="3000"/>
              <a:buNone/>
            </a:pPr>
            <a:r>
              <a:rPr lang="en-GB"/>
              <a:t>Examine secure weapon storage practices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Physical Security System</a:t>
            </a:r>
            <a:endParaRPr sz="3600"/>
          </a:p>
        </p:txBody>
      </p:sp>
      <p:sp>
        <p:nvSpPr>
          <p:cNvPr id="128" name="Google Shape;128;p7"/>
          <p:cNvSpPr txBox="1">
            <a:spLocks noGrp="1"/>
          </p:cNvSpPr>
          <p:nvPr>
            <p:ph type="body" idx="1"/>
          </p:nvPr>
        </p:nvSpPr>
        <p:spPr>
          <a:xfrm>
            <a:off x="629841" y="1290918"/>
            <a:ext cx="7886699" cy="489874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2800" dirty="0"/>
              <a:t>Physical security requirements</a:t>
            </a:r>
          </a:p>
          <a:p>
            <a:pPr marL="800100" indent="-571500">
              <a:spcBef>
                <a:spcPts val="0"/>
              </a:spcBef>
            </a:pPr>
            <a:endParaRPr lang="en-IE" sz="2800" dirty="0"/>
          </a:p>
          <a:p>
            <a:pPr marL="800100" indent="-571500">
              <a:spcBef>
                <a:spcPts val="0"/>
              </a:spcBef>
            </a:pPr>
            <a:r>
              <a:rPr lang="en-IE" sz="2800" dirty="0"/>
              <a:t>Physical security components</a:t>
            </a:r>
          </a:p>
          <a:p>
            <a:pPr marL="800100" indent="-571500">
              <a:spcBef>
                <a:spcPts val="0"/>
              </a:spcBef>
            </a:pPr>
            <a:endParaRPr lang="en-IE" sz="2800" dirty="0"/>
          </a:p>
          <a:p>
            <a:pPr marL="800100" indent="-571500">
              <a:spcBef>
                <a:spcPts val="0"/>
              </a:spcBef>
            </a:pPr>
            <a:r>
              <a:rPr lang="en-IE" sz="2800" dirty="0"/>
              <a:t>Security regulations</a:t>
            </a:r>
          </a:p>
          <a:p>
            <a:pPr marL="800100" indent="-571500">
              <a:spcBef>
                <a:spcPts val="0"/>
              </a:spcBef>
            </a:pPr>
            <a:endParaRPr lang="en-IE" sz="2800" dirty="0"/>
          </a:p>
          <a:p>
            <a:pPr marL="800100" indent="-571500">
              <a:spcBef>
                <a:spcPts val="0"/>
              </a:spcBef>
            </a:pPr>
            <a:r>
              <a:rPr lang="en-IE" sz="2800" dirty="0"/>
              <a:t>Standard operating procedures</a:t>
            </a:r>
          </a:p>
          <a:p>
            <a:pPr marL="800100" indent="-571500">
              <a:spcBef>
                <a:spcPts val="0"/>
              </a:spcBef>
            </a:pPr>
            <a:endParaRPr lang="en-IE" sz="2800" dirty="0"/>
          </a:p>
          <a:p>
            <a:pPr marL="800100" indent="-571500">
              <a:spcBef>
                <a:spcPts val="0"/>
              </a:spcBef>
            </a:pPr>
            <a:r>
              <a:rPr lang="en-IE" sz="2800" dirty="0"/>
              <a:t>Security plan</a:t>
            </a:r>
          </a:p>
          <a:p>
            <a:pPr marL="800100" indent="-571500">
              <a:spcBef>
                <a:spcPts val="0"/>
              </a:spcBef>
            </a:pPr>
            <a:endParaRPr lang="en-IE" sz="2800" dirty="0"/>
          </a:p>
          <a:p>
            <a:pPr marL="800100" indent="-571500">
              <a:spcBef>
                <a:spcPts val="0"/>
              </a:spcBef>
            </a:pPr>
            <a:r>
              <a:rPr lang="en-IE" sz="2800" dirty="0"/>
              <a:t>Staff vetting and selection</a:t>
            </a:r>
          </a:p>
          <a:p>
            <a:pPr marL="800100" indent="-571500">
              <a:spcBef>
                <a:spcPts val="0"/>
              </a:spcBef>
            </a:pPr>
            <a:endParaRPr lang="en-IE" sz="2800" dirty="0"/>
          </a:p>
          <a:p>
            <a:pPr marL="800100" indent="-571500">
              <a:spcBef>
                <a:spcPts val="0"/>
              </a:spcBef>
            </a:pPr>
            <a:r>
              <a:rPr lang="en-IE" sz="2800" dirty="0"/>
              <a:t>Access control</a:t>
            </a:r>
          </a:p>
          <a:p>
            <a:pPr marL="800100" indent="-571500">
              <a:spcBef>
                <a:spcPts val="0"/>
              </a:spcBef>
            </a:pPr>
            <a:endParaRPr lang="en-IE" sz="3200" dirty="0"/>
          </a:p>
          <a:p>
            <a:pPr marL="1257300" lvl="1" indent="-571500">
              <a:spcBef>
                <a:spcPts val="0"/>
              </a:spcBef>
            </a:pPr>
            <a:endParaRPr lang="en-IE" sz="3200" dirty="0"/>
          </a:p>
          <a:p>
            <a:pPr marL="1714500" lvl="2" indent="-571500">
              <a:spcBef>
                <a:spcPts val="0"/>
              </a:spcBef>
            </a:pPr>
            <a:endParaRPr lang="en-IE" sz="3200" dirty="0"/>
          </a:p>
        </p:txBody>
      </p:sp>
    </p:spTree>
    <p:extLst>
      <p:ext uri="{BB962C8B-B14F-4D97-AF65-F5344CB8AC3E}">
        <p14:creationId xmlns:p14="http://schemas.microsoft.com/office/powerpoint/2010/main" val="9772093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Access Control </a:t>
            </a:r>
            <a:endParaRPr sz="3600"/>
          </a:p>
        </p:txBody>
      </p:sp>
      <p:sp>
        <p:nvSpPr>
          <p:cNvPr id="128" name="Google Shape;128;p7"/>
          <p:cNvSpPr txBox="1">
            <a:spLocks noGrp="1"/>
          </p:cNvSpPr>
          <p:nvPr>
            <p:ph type="body" idx="1"/>
          </p:nvPr>
        </p:nvSpPr>
        <p:spPr>
          <a:xfrm>
            <a:off x="629841" y="1219200"/>
            <a:ext cx="7886699" cy="4970463"/>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dirty="0"/>
              <a:t>Keys</a:t>
            </a:r>
          </a:p>
          <a:p>
            <a:pPr marL="800100" indent="-571500">
              <a:spcBef>
                <a:spcPts val="0"/>
              </a:spcBef>
            </a:pPr>
            <a:r>
              <a:rPr lang="en-IE" sz="3200" dirty="0"/>
              <a:t>Combinations / Codes</a:t>
            </a:r>
          </a:p>
          <a:p>
            <a:pPr marL="800100" indent="-571500">
              <a:spcBef>
                <a:spcPts val="0"/>
              </a:spcBef>
            </a:pPr>
            <a:r>
              <a:rPr lang="en-IE" sz="3200" dirty="0"/>
              <a:t>Entry to weapons storage area</a:t>
            </a:r>
          </a:p>
          <a:p>
            <a:pPr marL="1257300" lvl="1" indent="-571500">
              <a:spcBef>
                <a:spcPts val="0"/>
              </a:spcBef>
            </a:pPr>
            <a:r>
              <a:rPr lang="en-IE" sz="3200" dirty="0"/>
              <a:t>Visitor log</a:t>
            </a:r>
          </a:p>
          <a:p>
            <a:pPr marL="1714500" lvl="2" indent="-571500">
              <a:spcBef>
                <a:spcPts val="0"/>
              </a:spcBef>
            </a:pPr>
            <a:r>
              <a:rPr lang="en-IE" sz="3200" dirty="0"/>
              <a:t>Name</a:t>
            </a:r>
          </a:p>
          <a:p>
            <a:pPr marL="1714500" lvl="2" indent="-571500">
              <a:spcBef>
                <a:spcPts val="0"/>
              </a:spcBef>
            </a:pPr>
            <a:r>
              <a:rPr lang="en-IE" sz="3200" dirty="0"/>
              <a:t>Job title</a:t>
            </a:r>
          </a:p>
          <a:p>
            <a:pPr marL="1714500" lvl="2" indent="-571500">
              <a:spcBef>
                <a:spcPts val="0"/>
              </a:spcBef>
            </a:pPr>
            <a:r>
              <a:rPr lang="en-IE" sz="3200" dirty="0"/>
              <a:t>Reason for visit</a:t>
            </a:r>
          </a:p>
          <a:p>
            <a:pPr marL="1714500" lvl="2" indent="-571500">
              <a:spcBef>
                <a:spcPts val="0"/>
              </a:spcBef>
            </a:pPr>
            <a:r>
              <a:rPr lang="en-IE" sz="3200" dirty="0"/>
              <a:t>Date</a:t>
            </a:r>
          </a:p>
          <a:p>
            <a:pPr marL="1714500" lvl="2" indent="-571500">
              <a:spcBef>
                <a:spcPts val="0"/>
              </a:spcBef>
            </a:pPr>
            <a:r>
              <a:rPr lang="en-IE" sz="3200" dirty="0"/>
              <a:t>Time of entry / exit </a:t>
            </a:r>
          </a:p>
          <a:p>
            <a:pPr marL="1257300" lvl="1" indent="-571500">
              <a:spcBef>
                <a:spcPts val="0"/>
              </a:spcBef>
            </a:pPr>
            <a:endParaRPr lang="en-IE" sz="3200" dirty="0"/>
          </a:p>
          <a:p>
            <a:pPr marL="228600" indent="0">
              <a:spcBef>
                <a:spcPts val="0"/>
              </a:spcBef>
              <a:buNone/>
            </a:pPr>
            <a:endParaRPr lang="en-IE" sz="3200" dirty="0">
              <a:highlight>
                <a:srgbClr val="FFFF00"/>
              </a:highlight>
              <a:latin typeface="Calibri"/>
              <a:ea typeface="Calibri"/>
              <a:cs typeface="Calibri"/>
              <a:sym typeface="Calibri"/>
            </a:endParaRPr>
          </a:p>
          <a:p>
            <a:pPr marL="800100" indent="-571500">
              <a:spcBef>
                <a:spcPts val="0"/>
              </a:spcBef>
            </a:pPr>
            <a:endParaRPr lang="en-IE" sz="3200" dirty="0"/>
          </a:p>
          <a:p>
            <a:pPr marL="1257300" lvl="1" indent="-571500">
              <a:spcBef>
                <a:spcPts val="0"/>
              </a:spcBef>
            </a:pPr>
            <a:endParaRPr lang="en-IE" sz="3200" dirty="0"/>
          </a:p>
          <a:p>
            <a:pPr marL="1714500" lvl="2" indent="-571500">
              <a:spcBef>
                <a:spcPts val="0"/>
              </a:spcBef>
            </a:pPr>
            <a:endParaRPr lang="en-IE" sz="3200" dirty="0"/>
          </a:p>
        </p:txBody>
      </p:sp>
      <p:pic>
        <p:nvPicPr>
          <p:cNvPr id="2" name="Picture 1">
            <a:extLst>
              <a:ext uri="{FF2B5EF4-FFF2-40B4-BE49-F238E27FC236}">
                <a16:creationId xmlns:a16="http://schemas.microsoft.com/office/drawing/2014/main" id="{88EA247D-3D88-4FFF-9D15-3C77E04D37D6}"/>
              </a:ext>
            </a:extLst>
          </p:cNvPr>
          <p:cNvPicPr>
            <a:picLocks noChangeAspect="1"/>
          </p:cNvPicPr>
          <p:nvPr/>
        </p:nvPicPr>
        <p:blipFill>
          <a:blip r:embed="rId3"/>
          <a:stretch>
            <a:fillRect/>
          </a:stretch>
        </p:blipFill>
        <p:spPr>
          <a:xfrm>
            <a:off x="5943343" y="2830285"/>
            <a:ext cx="2858701" cy="2071459"/>
          </a:xfrm>
          <a:prstGeom prst="rect">
            <a:avLst/>
          </a:prstGeom>
        </p:spPr>
      </p:pic>
    </p:spTree>
    <p:extLst>
      <p:ext uri="{BB962C8B-B14F-4D97-AF65-F5344CB8AC3E}">
        <p14:creationId xmlns:p14="http://schemas.microsoft.com/office/powerpoint/2010/main" val="31969312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200"/>
              <a:t>Physical Security Infrastructure</a:t>
            </a:r>
            <a:endParaRPr sz="3200"/>
          </a:p>
        </p:txBody>
      </p:sp>
      <p:sp>
        <p:nvSpPr>
          <p:cNvPr id="128" name="Google Shape;128;p7"/>
          <p:cNvSpPr txBox="1">
            <a:spLocks noGrp="1"/>
          </p:cNvSpPr>
          <p:nvPr>
            <p:ph type="body" idx="1"/>
          </p:nvPr>
        </p:nvSpPr>
        <p:spPr>
          <a:xfrm>
            <a:off x="627459" y="1281757"/>
            <a:ext cx="7886699" cy="4294485"/>
          </a:xfrm>
          <a:prstGeom prst="rect">
            <a:avLst/>
          </a:prstGeom>
          <a:noFill/>
          <a:ln>
            <a:noFill/>
          </a:ln>
        </p:spPr>
        <p:txBody>
          <a:bodyPr spcFirstLastPara="1" wrap="square" lIns="91425" tIns="45700" rIns="91425" bIns="45700" anchor="t" anchorCtr="0">
            <a:noAutofit/>
          </a:bodyPr>
          <a:lstStyle/>
          <a:p>
            <a:pPr marL="228600" indent="0">
              <a:spcBef>
                <a:spcPts val="0"/>
              </a:spcBef>
              <a:buNone/>
            </a:pPr>
            <a:r>
              <a:rPr lang="en-IE" sz="3200"/>
              <a:t>Building </a:t>
            </a:r>
          </a:p>
          <a:p>
            <a:pPr marL="1257300" lvl="1" indent="-571500">
              <a:spcBef>
                <a:spcPts val="0"/>
              </a:spcBef>
            </a:pPr>
            <a:r>
              <a:rPr lang="en-IE" sz="3200"/>
              <a:t>Walls</a:t>
            </a:r>
          </a:p>
          <a:p>
            <a:pPr marL="1257300" lvl="1" indent="-571500">
              <a:spcBef>
                <a:spcPts val="0"/>
              </a:spcBef>
            </a:pPr>
            <a:r>
              <a:rPr lang="en-IE" sz="3200"/>
              <a:t>Roof / Ceilings</a:t>
            </a:r>
          </a:p>
          <a:p>
            <a:pPr marL="1257300" lvl="1" indent="-571500">
              <a:spcBef>
                <a:spcPts val="0"/>
              </a:spcBef>
            </a:pPr>
            <a:r>
              <a:rPr lang="en-IE" sz="3200"/>
              <a:t>Windows </a:t>
            </a:r>
          </a:p>
          <a:p>
            <a:pPr marL="1257300" lvl="1" indent="-571500">
              <a:spcBef>
                <a:spcPts val="0"/>
              </a:spcBef>
            </a:pPr>
            <a:r>
              <a:rPr lang="en-IE" sz="3200"/>
              <a:t>Floors</a:t>
            </a:r>
          </a:p>
          <a:p>
            <a:pPr marL="1257300" lvl="1" indent="-571500">
              <a:spcBef>
                <a:spcPts val="0"/>
              </a:spcBef>
            </a:pPr>
            <a:r>
              <a:rPr lang="en-IE" sz="3200"/>
              <a:t>Doors &amp; Gates</a:t>
            </a:r>
          </a:p>
          <a:p>
            <a:pPr marL="1257300" lvl="1" indent="-571500">
              <a:spcBef>
                <a:spcPts val="0"/>
              </a:spcBef>
            </a:pPr>
            <a:r>
              <a:rPr lang="en-IE" sz="3200"/>
              <a:t>Locks &amp; padlocks</a:t>
            </a:r>
          </a:p>
          <a:p>
            <a:pPr marL="1257300" lvl="1" indent="-571500">
              <a:spcBef>
                <a:spcPts val="0"/>
              </a:spcBef>
            </a:pPr>
            <a:r>
              <a:rPr lang="en-IE" sz="3200"/>
              <a:t>Intrusion detection systems</a:t>
            </a:r>
          </a:p>
          <a:p>
            <a:pPr marL="1257300" lvl="1" indent="-571500">
              <a:spcBef>
                <a:spcPts val="0"/>
              </a:spcBef>
            </a:pPr>
            <a:r>
              <a:rPr lang="en-IE" sz="3200"/>
              <a:t>Alarm detection and response time</a:t>
            </a:r>
          </a:p>
          <a:p>
            <a:pPr marL="1257300" lvl="1" indent="-571500">
              <a:spcBef>
                <a:spcPts val="0"/>
              </a:spcBef>
            </a:pPr>
            <a:r>
              <a:rPr lang="en-IE" sz="3200"/>
              <a:t>Records and tests</a:t>
            </a:r>
          </a:p>
          <a:p>
            <a:pPr marL="1257300" lvl="1" indent="-571500">
              <a:spcBef>
                <a:spcPts val="0"/>
              </a:spcBef>
            </a:pPr>
            <a:r>
              <a:rPr lang="en-IE" sz="3200"/>
              <a:t>Weapon storage racks</a:t>
            </a:r>
          </a:p>
          <a:p>
            <a:pPr marL="800100" indent="-571500">
              <a:spcBef>
                <a:spcPts val="0"/>
              </a:spcBef>
            </a:pPr>
            <a:endParaRPr lang="en-IE" sz="3200"/>
          </a:p>
          <a:p>
            <a:pPr marL="1257300" lvl="1" indent="-571500">
              <a:spcBef>
                <a:spcPts val="0"/>
              </a:spcBef>
            </a:pPr>
            <a:endParaRPr lang="en-IE" sz="3200"/>
          </a:p>
          <a:p>
            <a:pPr marL="1714500" lvl="2" indent="-571500">
              <a:spcBef>
                <a:spcPts val="0"/>
              </a:spcBef>
            </a:pPr>
            <a:endParaRPr lang="en-IE" sz="3200"/>
          </a:p>
        </p:txBody>
      </p:sp>
    </p:spTree>
    <p:extLst>
      <p:ext uri="{BB962C8B-B14F-4D97-AF65-F5344CB8AC3E}">
        <p14:creationId xmlns:p14="http://schemas.microsoft.com/office/powerpoint/2010/main" val="3926459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IE" sz="3200"/>
              <a:t>     Physical Security </a:t>
            </a:r>
            <a:br>
              <a:rPr lang="en-IE" sz="3200"/>
            </a:br>
            <a:r>
              <a:rPr lang="en-IE" sz="3200"/>
              <a:t>     Infrastructure</a:t>
            </a:r>
            <a:endParaRPr sz="3200"/>
          </a:p>
        </p:txBody>
      </p:sp>
      <p:sp>
        <p:nvSpPr>
          <p:cNvPr id="128" name="Google Shape;128;p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indent="0">
              <a:spcBef>
                <a:spcPts val="0"/>
              </a:spcBef>
              <a:buNone/>
            </a:pPr>
            <a:r>
              <a:rPr lang="en-IE" sz="3200"/>
              <a:t>Perimeter </a:t>
            </a:r>
          </a:p>
          <a:p>
            <a:pPr marL="1257300" lvl="1" indent="-571500">
              <a:spcBef>
                <a:spcPts val="0"/>
              </a:spcBef>
            </a:pPr>
            <a:r>
              <a:rPr lang="en-IE" sz="3200"/>
              <a:t>Fencing Classes</a:t>
            </a:r>
          </a:p>
          <a:p>
            <a:pPr marL="1714500" lvl="2" indent="-571500">
              <a:spcBef>
                <a:spcPts val="0"/>
              </a:spcBef>
            </a:pPr>
            <a:endParaRPr lang="en-IE" sz="3200"/>
          </a:p>
          <a:p>
            <a:pPr marL="800100" indent="-571500">
              <a:spcBef>
                <a:spcPts val="0"/>
              </a:spcBef>
            </a:pPr>
            <a:endParaRPr lang="en-IE" sz="3200"/>
          </a:p>
          <a:p>
            <a:pPr marL="1257300" lvl="1" indent="-571500">
              <a:spcBef>
                <a:spcPts val="0"/>
              </a:spcBef>
            </a:pPr>
            <a:endParaRPr lang="en-IE" sz="3200"/>
          </a:p>
          <a:p>
            <a:pPr marL="1714500" lvl="2" indent="-571500">
              <a:spcBef>
                <a:spcPts val="0"/>
              </a:spcBef>
            </a:pPr>
            <a:endParaRPr lang="en-IE" sz="3200"/>
          </a:p>
        </p:txBody>
      </p:sp>
      <p:pic>
        <p:nvPicPr>
          <p:cNvPr id="2" name="Picture 1">
            <a:extLst>
              <a:ext uri="{FF2B5EF4-FFF2-40B4-BE49-F238E27FC236}">
                <a16:creationId xmlns:a16="http://schemas.microsoft.com/office/drawing/2014/main" id="{F81CAA06-1677-4AC7-B29C-DACB621F39C6}"/>
              </a:ext>
            </a:extLst>
          </p:cNvPr>
          <p:cNvPicPr>
            <a:picLocks noChangeAspect="1"/>
          </p:cNvPicPr>
          <p:nvPr/>
        </p:nvPicPr>
        <p:blipFill>
          <a:blip r:embed="rId3"/>
          <a:stretch>
            <a:fillRect/>
          </a:stretch>
        </p:blipFill>
        <p:spPr>
          <a:xfrm>
            <a:off x="341228" y="4165939"/>
            <a:ext cx="2715346" cy="2255005"/>
          </a:xfrm>
          <a:prstGeom prst="rect">
            <a:avLst/>
          </a:prstGeom>
        </p:spPr>
      </p:pic>
      <p:pic>
        <p:nvPicPr>
          <p:cNvPr id="3" name="Picture 2">
            <a:extLst>
              <a:ext uri="{FF2B5EF4-FFF2-40B4-BE49-F238E27FC236}">
                <a16:creationId xmlns:a16="http://schemas.microsoft.com/office/drawing/2014/main" id="{C19BD1A1-C701-41A4-A81F-DFA976A355D1}"/>
              </a:ext>
            </a:extLst>
          </p:cNvPr>
          <p:cNvPicPr>
            <a:picLocks noChangeAspect="1"/>
          </p:cNvPicPr>
          <p:nvPr/>
        </p:nvPicPr>
        <p:blipFill>
          <a:blip r:embed="rId4"/>
          <a:stretch>
            <a:fillRect/>
          </a:stretch>
        </p:blipFill>
        <p:spPr>
          <a:xfrm>
            <a:off x="3214257" y="4165939"/>
            <a:ext cx="2715486" cy="2255005"/>
          </a:xfrm>
          <a:prstGeom prst="rect">
            <a:avLst/>
          </a:prstGeom>
        </p:spPr>
      </p:pic>
      <p:pic>
        <p:nvPicPr>
          <p:cNvPr id="4" name="Picture 3">
            <a:extLst>
              <a:ext uri="{FF2B5EF4-FFF2-40B4-BE49-F238E27FC236}">
                <a16:creationId xmlns:a16="http://schemas.microsoft.com/office/drawing/2014/main" id="{488ABF24-B733-493A-8B34-AF5E6CA2B908}"/>
              </a:ext>
            </a:extLst>
          </p:cNvPr>
          <p:cNvPicPr>
            <a:picLocks noChangeAspect="1"/>
          </p:cNvPicPr>
          <p:nvPr/>
        </p:nvPicPr>
        <p:blipFill>
          <a:blip r:embed="rId5"/>
          <a:stretch>
            <a:fillRect/>
          </a:stretch>
        </p:blipFill>
        <p:spPr>
          <a:xfrm>
            <a:off x="6365724" y="365127"/>
            <a:ext cx="2223577" cy="6055817"/>
          </a:xfrm>
          <a:prstGeom prst="rect">
            <a:avLst/>
          </a:prstGeom>
        </p:spPr>
      </p:pic>
    </p:spTree>
    <p:extLst>
      <p:ext uri="{BB962C8B-B14F-4D97-AF65-F5344CB8AC3E}">
        <p14:creationId xmlns:p14="http://schemas.microsoft.com/office/powerpoint/2010/main" val="3941764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Physical Security Infrastructure</a:t>
            </a:r>
            <a:endParaRPr sz="3600"/>
          </a:p>
        </p:txBody>
      </p:sp>
      <p:sp>
        <p:nvSpPr>
          <p:cNvPr id="128" name="Google Shape;128;p7"/>
          <p:cNvSpPr txBox="1">
            <a:spLocks noGrp="1"/>
          </p:cNvSpPr>
          <p:nvPr>
            <p:ph type="body" idx="1"/>
          </p:nvPr>
        </p:nvSpPr>
        <p:spPr>
          <a:xfrm>
            <a:off x="628650" y="1281757"/>
            <a:ext cx="7886699" cy="4294485"/>
          </a:xfrm>
          <a:prstGeom prst="rect">
            <a:avLst/>
          </a:prstGeom>
          <a:noFill/>
          <a:ln>
            <a:noFill/>
          </a:ln>
        </p:spPr>
        <p:txBody>
          <a:bodyPr spcFirstLastPara="1" wrap="square" lIns="91425" tIns="45700" rIns="91425" bIns="45700" anchor="t" anchorCtr="0">
            <a:noAutofit/>
          </a:bodyPr>
          <a:lstStyle/>
          <a:p>
            <a:pPr marL="228600" indent="0">
              <a:spcBef>
                <a:spcPts val="0"/>
              </a:spcBef>
              <a:buNone/>
            </a:pPr>
            <a:r>
              <a:rPr lang="en-IE" sz="3200"/>
              <a:t>Perimeter </a:t>
            </a:r>
          </a:p>
          <a:p>
            <a:pPr marL="1257300" lvl="1" indent="-571500">
              <a:spcBef>
                <a:spcPts val="0"/>
              </a:spcBef>
            </a:pPr>
            <a:r>
              <a:rPr lang="en-IE" sz="3200"/>
              <a:t>Fencing Layers</a:t>
            </a:r>
          </a:p>
          <a:p>
            <a:pPr marL="1714500" lvl="2" indent="-571500">
              <a:spcBef>
                <a:spcPts val="0"/>
              </a:spcBef>
            </a:pPr>
            <a:endParaRPr lang="en-IE" sz="3200"/>
          </a:p>
          <a:p>
            <a:pPr marL="800100" indent="-571500">
              <a:spcBef>
                <a:spcPts val="0"/>
              </a:spcBef>
            </a:pPr>
            <a:endParaRPr lang="en-IE" sz="3200"/>
          </a:p>
          <a:p>
            <a:pPr marL="1257300" lvl="1" indent="-571500">
              <a:spcBef>
                <a:spcPts val="0"/>
              </a:spcBef>
            </a:pPr>
            <a:endParaRPr lang="en-IE" sz="3200"/>
          </a:p>
          <a:p>
            <a:pPr marL="1714500" lvl="2" indent="-571500">
              <a:spcBef>
                <a:spcPts val="0"/>
              </a:spcBef>
            </a:pPr>
            <a:endParaRPr lang="en-IE" sz="3200"/>
          </a:p>
        </p:txBody>
      </p:sp>
      <p:sp>
        <p:nvSpPr>
          <p:cNvPr id="5" name="Rectangle 4">
            <a:extLst>
              <a:ext uri="{FF2B5EF4-FFF2-40B4-BE49-F238E27FC236}">
                <a16:creationId xmlns:a16="http://schemas.microsoft.com/office/drawing/2014/main" id="{7BB667BC-22BC-437E-86F7-3CB3E08691AB}"/>
              </a:ext>
            </a:extLst>
          </p:cNvPr>
          <p:cNvSpPr/>
          <p:nvPr/>
        </p:nvSpPr>
        <p:spPr>
          <a:xfrm>
            <a:off x="2557161" y="2607320"/>
            <a:ext cx="5411449" cy="33727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endParaRPr lang="en-IE" sz="1800">
              <a:solidFill>
                <a:schemeClr val="tx1"/>
              </a:solidFill>
            </a:endParaRPr>
          </a:p>
          <a:p>
            <a:r>
              <a:rPr lang="en-IE" sz="1800">
                <a:solidFill>
                  <a:schemeClr val="tx1"/>
                </a:solidFill>
              </a:rPr>
              <a:t>UN Camp Perimeter</a:t>
            </a:r>
          </a:p>
        </p:txBody>
      </p:sp>
      <p:sp>
        <p:nvSpPr>
          <p:cNvPr id="8" name="Rectangle 7">
            <a:extLst>
              <a:ext uri="{FF2B5EF4-FFF2-40B4-BE49-F238E27FC236}">
                <a16:creationId xmlns:a16="http://schemas.microsoft.com/office/drawing/2014/main" id="{3E36AEE2-8378-4DEB-B5B9-F5FDBBBA9B02}"/>
              </a:ext>
            </a:extLst>
          </p:cNvPr>
          <p:cNvSpPr/>
          <p:nvPr/>
        </p:nvSpPr>
        <p:spPr>
          <a:xfrm>
            <a:off x="5068317" y="2835105"/>
            <a:ext cx="2567354" cy="15579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2000">
              <a:solidFill>
                <a:schemeClr val="tx1"/>
              </a:solidFill>
            </a:endParaRPr>
          </a:p>
          <a:p>
            <a:pPr algn="ctr"/>
            <a:endParaRPr lang="en-IE" sz="2000">
              <a:solidFill>
                <a:schemeClr val="tx1"/>
              </a:solidFill>
            </a:endParaRPr>
          </a:p>
          <a:p>
            <a:pPr algn="ctr"/>
            <a:endParaRPr lang="en-IE" sz="2000">
              <a:solidFill>
                <a:schemeClr val="tx1"/>
              </a:solidFill>
            </a:endParaRPr>
          </a:p>
          <a:p>
            <a:pPr algn="ctr"/>
            <a:endParaRPr lang="en-IE" sz="2000">
              <a:solidFill>
                <a:schemeClr val="tx1"/>
              </a:solidFill>
            </a:endParaRPr>
          </a:p>
          <a:p>
            <a:endParaRPr lang="en-IE" sz="2000">
              <a:solidFill>
                <a:schemeClr val="tx1"/>
              </a:solidFill>
            </a:endParaRPr>
          </a:p>
          <a:p>
            <a:endParaRPr lang="en-IE" sz="2000">
              <a:solidFill>
                <a:schemeClr val="tx1"/>
              </a:solidFill>
            </a:endParaRPr>
          </a:p>
          <a:p>
            <a:r>
              <a:rPr lang="en-IE" sz="2000">
                <a:solidFill>
                  <a:schemeClr val="tx1"/>
                </a:solidFill>
              </a:rPr>
              <a:t>Unit Camp Perimeter</a:t>
            </a:r>
          </a:p>
        </p:txBody>
      </p:sp>
      <p:sp>
        <p:nvSpPr>
          <p:cNvPr id="9" name="Rectangle 8">
            <a:extLst>
              <a:ext uri="{FF2B5EF4-FFF2-40B4-BE49-F238E27FC236}">
                <a16:creationId xmlns:a16="http://schemas.microsoft.com/office/drawing/2014/main" id="{B5DA361B-73CC-42EE-8D82-23BBA498F8C0}"/>
              </a:ext>
            </a:extLst>
          </p:cNvPr>
          <p:cNvSpPr/>
          <p:nvPr/>
        </p:nvSpPr>
        <p:spPr>
          <a:xfrm>
            <a:off x="6139545" y="3074167"/>
            <a:ext cx="1169610" cy="70966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E" sz="1600">
                <a:solidFill>
                  <a:schemeClr val="tx1"/>
                </a:solidFill>
              </a:rPr>
              <a:t>Unit Armoury Perimeter</a:t>
            </a:r>
          </a:p>
        </p:txBody>
      </p:sp>
    </p:spTree>
    <p:extLst>
      <p:ext uri="{BB962C8B-B14F-4D97-AF65-F5344CB8AC3E}">
        <p14:creationId xmlns:p14="http://schemas.microsoft.com/office/powerpoint/2010/main" val="30109005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200"/>
              <a:t>Physical Security Infrastructure</a:t>
            </a:r>
            <a:endParaRPr sz="3200"/>
          </a:p>
        </p:txBody>
      </p:sp>
      <p:sp>
        <p:nvSpPr>
          <p:cNvPr id="128" name="Google Shape;128;p7"/>
          <p:cNvSpPr txBox="1">
            <a:spLocks noGrp="1"/>
          </p:cNvSpPr>
          <p:nvPr>
            <p:ph type="body" idx="1"/>
          </p:nvPr>
        </p:nvSpPr>
        <p:spPr>
          <a:xfrm>
            <a:off x="629841" y="1488142"/>
            <a:ext cx="7886699" cy="4701522"/>
          </a:xfrm>
          <a:prstGeom prst="rect">
            <a:avLst/>
          </a:prstGeom>
          <a:noFill/>
          <a:ln>
            <a:noFill/>
          </a:ln>
        </p:spPr>
        <p:txBody>
          <a:bodyPr spcFirstLastPara="1" wrap="square" lIns="91425" tIns="45700" rIns="91425" bIns="45700" anchor="t" anchorCtr="0">
            <a:noAutofit/>
          </a:bodyPr>
          <a:lstStyle/>
          <a:p>
            <a:pPr marL="228600" indent="0">
              <a:spcBef>
                <a:spcPts val="0"/>
              </a:spcBef>
              <a:buNone/>
            </a:pPr>
            <a:r>
              <a:rPr lang="en-IE" sz="3200"/>
              <a:t>Perimeter </a:t>
            </a:r>
          </a:p>
          <a:p>
            <a:pPr marL="1257300" lvl="1" indent="-571500">
              <a:spcBef>
                <a:spcPts val="0"/>
              </a:spcBef>
            </a:pPr>
            <a:r>
              <a:rPr lang="en-IE" sz="3200"/>
              <a:t>Fencing</a:t>
            </a:r>
          </a:p>
          <a:p>
            <a:pPr marL="1257300" lvl="1" indent="-571500">
              <a:spcBef>
                <a:spcPts val="0"/>
              </a:spcBef>
            </a:pPr>
            <a:r>
              <a:rPr lang="en-IE" sz="3200"/>
              <a:t>Clear zones</a:t>
            </a:r>
          </a:p>
          <a:p>
            <a:pPr marL="1257300" lvl="1" indent="-571500">
              <a:spcBef>
                <a:spcPts val="0"/>
              </a:spcBef>
            </a:pPr>
            <a:r>
              <a:rPr lang="en-IE" sz="3200"/>
              <a:t>Drainage</a:t>
            </a:r>
          </a:p>
          <a:p>
            <a:pPr marL="1257300" lvl="1" indent="-571500">
              <a:spcBef>
                <a:spcPts val="0"/>
              </a:spcBef>
            </a:pPr>
            <a:r>
              <a:rPr lang="en-IE" sz="3200"/>
              <a:t>Perimeter illumination</a:t>
            </a:r>
          </a:p>
          <a:p>
            <a:pPr marL="1257300" lvl="1" indent="-571500">
              <a:spcBef>
                <a:spcPts val="0"/>
              </a:spcBef>
            </a:pPr>
            <a:r>
              <a:rPr lang="en-IE" sz="3200"/>
              <a:t>Perimeter intrusion detection system (PIDS)</a:t>
            </a:r>
          </a:p>
          <a:p>
            <a:pPr marL="1257300" lvl="1" indent="-571500">
              <a:spcBef>
                <a:spcPts val="0"/>
              </a:spcBef>
            </a:pPr>
            <a:r>
              <a:rPr lang="en-IE" sz="3200"/>
              <a:t>Visual surveillance systems</a:t>
            </a:r>
          </a:p>
          <a:p>
            <a:pPr marL="1257300" lvl="1" indent="-571500">
              <a:spcBef>
                <a:spcPts val="0"/>
              </a:spcBef>
            </a:pPr>
            <a:r>
              <a:rPr lang="en-IE" sz="3200"/>
              <a:t>Patrols and dogs</a:t>
            </a:r>
          </a:p>
          <a:p>
            <a:pPr marL="1257300" lvl="1" indent="-571500">
              <a:spcBef>
                <a:spcPts val="0"/>
              </a:spcBef>
            </a:pPr>
            <a:endParaRPr lang="en-IE" sz="3200"/>
          </a:p>
          <a:p>
            <a:pPr marL="800100" indent="-571500">
              <a:spcBef>
                <a:spcPts val="0"/>
              </a:spcBef>
            </a:pPr>
            <a:endParaRPr lang="en-IE" sz="3200"/>
          </a:p>
          <a:p>
            <a:pPr marL="1257300" lvl="1" indent="-571500">
              <a:spcBef>
                <a:spcPts val="0"/>
              </a:spcBef>
            </a:pPr>
            <a:endParaRPr lang="en-IE" sz="3200"/>
          </a:p>
          <a:p>
            <a:pPr marL="1714500" lvl="2" indent="-571500">
              <a:spcBef>
                <a:spcPts val="0"/>
              </a:spcBef>
            </a:pPr>
            <a:endParaRPr lang="en-IE" sz="3200"/>
          </a:p>
        </p:txBody>
      </p:sp>
    </p:spTree>
    <p:extLst>
      <p:ext uri="{BB962C8B-B14F-4D97-AF65-F5344CB8AC3E}">
        <p14:creationId xmlns:p14="http://schemas.microsoft.com/office/powerpoint/2010/main" val="6924824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200"/>
              <a:t>Physical Security    </a:t>
            </a:r>
            <a:br>
              <a:rPr lang="en-IE" sz="3200"/>
            </a:br>
            <a:r>
              <a:rPr lang="en-IE" sz="3200"/>
              <a:t>Unit Storage</a:t>
            </a:r>
            <a:endParaRPr sz="3200"/>
          </a:p>
        </p:txBody>
      </p:sp>
      <p:sp>
        <p:nvSpPr>
          <p:cNvPr id="128" name="Google Shape;128;p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dirty="0"/>
              <a:t>Smaller scale </a:t>
            </a:r>
          </a:p>
          <a:p>
            <a:pPr marL="1257300" lvl="1" indent="-571500">
              <a:spcBef>
                <a:spcPts val="0"/>
              </a:spcBef>
            </a:pPr>
            <a:r>
              <a:rPr lang="en-IE" sz="3200" dirty="0"/>
              <a:t>Platoon level outpost</a:t>
            </a:r>
          </a:p>
          <a:p>
            <a:pPr marL="1257300" lvl="1" indent="-571500">
              <a:spcBef>
                <a:spcPts val="0"/>
              </a:spcBef>
            </a:pPr>
            <a:r>
              <a:rPr lang="en-IE" sz="3200" dirty="0"/>
              <a:t>Temporary patrol base </a:t>
            </a:r>
          </a:p>
          <a:p>
            <a:pPr marL="1714500" lvl="2" indent="-571500">
              <a:spcBef>
                <a:spcPts val="0"/>
              </a:spcBef>
            </a:pPr>
            <a:r>
              <a:rPr lang="en-IE" sz="3200" dirty="0"/>
              <a:t>Crew served weapons</a:t>
            </a:r>
          </a:p>
          <a:p>
            <a:pPr marL="800100" indent="-571500">
              <a:spcBef>
                <a:spcPts val="0"/>
              </a:spcBef>
            </a:pPr>
            <a:r>
              <a:rPr lang="en-IE" sz="3200" dirty="0"/>
              <a:t>Armouries </a:t>
            </a:r>
          </a:p>
          <a:p>
            <a:pPr marL="800100" indent="-571500">
              <a:spcBef>
                <a:spcPts val="0"/>
              </a:spcBef>
            </a:pPr>
            <a:r>
              <a:rPr lang="en-IE" sz="3200" dirty="0"/>
              <a:t>Secure rooms</a:t>
            </a:r>
          </a:p>
          <a:p>
            <a:pPr marL="800100" indent="-571500">
              <a:spcBef>
                <a:spcPts val="0"/>
              </a:spcBef>
            </a:pPr>
            <a:r>
              <a:rPr lang="en-IE" sz="3200" dirty="0"/>
              <a:t>Secure cabinets</a:t>
            </a:r>
          </a:p>
          <a:p>
            <a:pPr marL="1257300" lvl="1" indent="-571500">
              <a:spcBef>
                <a:spcPts val="0"/>
              </a:spcBef>
            </a:pPr>
            <a:endParaRPr lang="en-IE" sz="3200" dirty="0"/>
          </a:p>
          <a:p>
            <a:pPr marL="800100" indent="-571500">
              <a:spcBef>
                <a:spcPts val="0"/>
              </a:spcBef>
            </a:pPr>
            <a:endParaRPr lang="en-IE" sz="3200" dirty="0"/>
          </a:p>
          <a:p>
            <a:pPr marL="1257300" lvl="1" indent="-571500">
              <a:spcBef>
                <a:spcPts val="0"/>
              </a:spcBef>
            </a:pPr>
            <a:endParaRPr lang="en-IE" sz="3200" dirty="0"/>
          </a:p>
          <a:p>
            <a:pPr marL="1714500" lvl="2" indent="-571500">
              <a:spcBef>
                <a:spcPts val="0"/>
              </a:spcBef>
            </a:pPr>
            <a:endParaRPr lang="en-IE" sz="3200" dirty="0"/>
          </a:p>
        </p:txBody>
      </p:sp>
      <p:pic>
        <p:nvPicPr>
          <p:cNvPr id="3" name="Picture 2">
            <a:extLst>
              <a:ext uri="{FF2B5EF4-FFF2-40B4-BE49-F238E27FC236}">
                <a16:creationId xmlns:a16="http://schemas.microsoft.com/office/drawing/2014/main" id="{F0D16F3C-7211-478F-A94F-C7C49711FE8C}"/>
              </a:ext>
            </a:extLst>
          </p:cNvPr>
          <p:cNvPicPr>
            <a:picLocks noChangeAspect="1"/>
          </p:cNvPicPr>
          <p:nvPr/>
        </p:nvPicPr>
        <p:blipFill>
          <a:blip r:embed="rId3"/>
          <a:stretch>
            <a:fillRect/>
          </a:stretch>
        </p:blipFill>
        <p:spPr>
          <a:xfrm>
            <a:off x="5860868" y="4124038"/>
            <a:ext cx="2791385" cy="2368836"/>
          </a:xfrm>
          <a:prstGeom prst="rect">
            <a:avLst/>
          </a:prstGeom>
        </p:spPr>
      </p:pic>
    </p:spTree>
    <p:extLst>
      <p:ext uri="{BB962C8B-B14F-4D97-AF65-F5344CB8AC3E}">
        <p14:creationId xmlns:p14="http://schemas.microsoft.com/office/powerpoint/2010/main" val="2284452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7"/>
            <a:ext cx="7886700" cy="80952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200"/>
              <a:t>Inventory Management</a:t>
            </a:r>
            <a:endParaRPr sz="3200"/>
          </a:p>
        </p:txBody>
      </p:sp>
      <p:sp>
        <p:nvSpPr>
          <p:cNvPr id="128" name="Google Shape;128;p7"/>
          <p:cNvSpPr txBox="1">
            <a:spLocks noGrp="1"/>
          </p:cNvSpPr>
          <p:nvPr>
            <p:ph type="body" idx="1"/>
          </p:nvPr>
        </p:nvSpPr>
        <p:spPr>
          <a:xfrm>
            <a:off x="629841" y="1470212"/>
            <a:ext cx="7886699" cy="4719451"/>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2400"/>
              <a:t>Separation of powers</a:t>
            </a:r>
          </a:p>
          <a:p>
            <a:pPr marL="800100" indent="-571500">
              <a:spcBef>
                <a:spcPts val="0"/>
              </a:spcBef>
            </a:pPr>
            <a:r>
              <a:rPr lang="en-IE" sz="2400"/>
              <a:t>Stock checks</a:t>
            </a:r>
          </a:p>
          <a:p>
            <a:pPr marL="800100" indent="-571500">
              <a:spcBef>
                <a:spcPts val="0"/>
              </a:spcBef>
            </a:pPr>
            <a:r>
              <a:rPr lang="en-IE" sz="2400"/>
              <a:t>Storage management</a:t>
            </a:r>
          </a:p>
          <a:p>
            <a:pPr marL="800100" indent="-571500">
              <a:spcBef>
                <a:spcPts val="0"/>
              </a:spcBef>
            </a:pPr>
            <a:r>
              <a:rPr lang="en-IE" sz="2400"/>
              <a:t>Mission level data</a:t>
            </a:r>
          </a:p>
          <a:p>
            <a:pPr marL="1257300" lvl="1" indent="-571500">
              <a:spcBef>
                <a:spcPts val="0"/>
              </a:spcBef>
            </a:pPr>
            <a:r>
              <a:rPr lang="en-IE" sz="2400"/>
              <a:t>The number of weapons being held by each unit</a:t>
            </a:r>
          </a:p>
          <a:p>
            <a:pPr marL="1257300" lvl="1" indent="-571500">
              <a:spcBef>
                <a:spcPts val="0"/>
              </a:spcBef>
            </a:pPr>
            <a:r>
              <a:rPr lang="en-IE" sz="2400"/>
              <a:t>Physical location of unit stores</a:t>
            </a:r>
          </a:p>
          <a:p>
            <a:pPr marL="1257300" lvl="1" indent="-571500">
              <a:spcBef>
                <a:spcPts val="0"/>
              </a:spcBef>
            </a:pPr>
            <a:r>
              <a:rPr lang="en-IE" sz="2400"/>
              <a:t>Condition of weapon stockpiles </a:t>
            </a:r>
          </a:p>
          <a:p>
            <a:pPr marL="1257300" lvl="1" indent="-571500">
              <a:spcBef>
                <a:spcPts val="0"/>
              </a:spcBef>
            </a:pPr>
            <a:r>
              <a:rPr lang="en-IE" sz="2400"/>
              <a:t>Requirements for changes based on units rotations / new units arrival</a:t>
            </a:r>
          </a:p>
          <a:p>
            <a:pPr marL="1714500" lvl="2" indent="-571500">
              <a:spcBef>
                <a:spcPts val="0"/>
              </a:spcBef>
            </a:pPr>
            <a:r>
              <a:rPr lang="en-IE" sz="2400"/>
              <a:t>Especially important for support weapons</a:t>
            </a:r>
          </a:p>
          <a:p>
            <a:pPr marL="1714500" lvl="2" indent="-571500">
              <a:spcBef>
                <a:spcPts val="0"/>
              </a:spcBef>
            </a:pPr>
            <a:r>
              <a:rPr lang="en-IE" sz="2400"/>
              <a:t>Coordinated with the Mission Concept of Operations </a:t>
            </a:r>
          </a:p>
          <a:p>
            <a:pPr marL="800100" indent="-571500">
              <a:spcBef>
                <a:spcPts val="0"/>
              </a:spcBef>
            </a:pPr>
            <a:endParaRPr lang="en-IE" sz="2400"/>
          </a:p>
          <a:p>
            <a:pPr marL="800100" indent="-571500">
              <a:spcBef>
                <a:spcPts val="0"/>
              </a:spcBef>
            </a:pPr>
            <a:endParaRPr lang="en-IE" sz="2400"/>
          </a:p>
          <a:p>
            <a:pPr marL="1257300" lvl="1" indent="-571500">
              <a:spcBef>
                <a:spcPts val="0"/>
              </a:spcBef>
            </a:pPr>
            <a:endParaRPr lang="en-IE" sz="2400"/>
          </a:p>
        </p:txBody>
      </p:sp>
    </p:spTree>
    <p:extLst>
      <p:ext uri="{BB962C8B-B14F-4D97-AF65-F5344CB8AC3E}">
        <p14:creationId xmlns:p14="http://schemas.microsoft.com/office/powerpoint/2010/main" val="20472193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819097"/>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Inventory Management</a:t>
            </a:r>
            <a:endParaRPr sz="3600"/>
          </a:p>
        </p:txBody>
      </p:sp>
      <p:sp>
        <p:nvSpPr>
          <p:cNvPr id="128" name="Google Shape;128;p7"/>
          <p:cNvSpPr txBox="1">
            <a:spLocks noGrp="1"/>
          </p:cNvSpPr>
          <p:nvPr>
            <p:ph type="body" idx="1"/>
          </p:nvPr>
        </p:nvSpPr>
        <p:spPr>
          <a:xfrm>
            <a:off x="0" y="1520423"/>
            <a:ext cx="7190457"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2400" dirty="0"/>
              <a:t>Unit level data</a:t>
            </a:r>
          </a:p>
          <a:p>
            <a:pPr marL="1257300" lvl="1" indent="-571500">
              <a:spcBef>
                <a:spcPts val="0"/>
              </a:spcBef>
            </a:pPr>
            <a:r>
              <a:rPr lang="en-IE" sz="2400" dirty="0"/>
              <a:t>Specific location of each weapon</a:t>
            </a:r>
          </a:p>
          <a:p>
            <a:pPr marL="1257300" lvl="1" indent="-571500">
              <a:spcBef>
                <a:spcPts val="0"/>
              </a:spcBef>
            </a:pPr>
            <a:r>
              <a:rPr lang="en-IE" sz="2400" dirty="0"/>
              <a:t>Make </a:t>
            </a:r>
          </a:p>
          <a:p>
            <a:pPr marL="1257300" lvl="1" indent="-571500">
              <a:spcBef>
                <a:spcPts val="0"/>
              </a:spcBef>
            </a:pPr>
            <a:r>
              <a:rPr lang="en-IE" sz="2400" dirty="0"/>
              <a:t>Model</a:t>
            </a:r>
          </a:p>
          <a:p>
            <a:pPr marL="1257300" lvl="1" indent="-571500">
              <a:spcBef>
                <a:spcPts val="0"/>
              </a:spcBef>
            </a:pPr>
            <a:r>
              <a:rPr lang="en-IE" sz="2400" dirty="0"/>
              <a:t>Calibre</a:t>
            </a:r>
          </a:p>
          <a:p>
            <a:pPr marL="1257300" lvl="1" indent="-571500">
              <a:spcBef>
                <a:spcPts val="0"/>
              </a:spcBef>
            </a:pPr>
            <a:r>
              <a:rPr lang="en-IE" sz="2400" dirty="0"/>
              <a:t>Serial number</a:t>
            </a:r>
          </a:p>
          <a:p>
            <a:pPr marL="1257300" lvl="1" indent="-571500">
              <a:spcBef>
                <a:spcPts val="0"/>
              </a:spcBef>
            </a:pPr>
            <a:r>
              <a:rPr lang="en-IE" sz="2400" dirty="0"/>
              <a:t>Holding unit </a:t>
            </a:r>
          </a:p>
          <a:p>
            <a:pPr marL="800100" indent="-571500">
              <a:spcBef>
                <a:spcPts val="0"/>
              </a:spcBef>
            </a:pPr>
            <a:r>
              <a:rPr lang="en-IE" sz="2400" dirty="0"/>
              <a:t>Unit issuing of weapons</a:t>
            </a:r>
          </a:p>
          <a:p>
            <a:pPr marL="1257300" lvl="1" indent="-571500">
              <a:spcBef>
                <a:spcPts val="0"/>
              </a:spcBef>
            </a:pPr>
            <a:r>
              <a:rPr lang="en-IE" sz="2400" dirty="0"/>
              <a:t>Name and signature of the individual removing the weapon from store</a:t>
            </a:r>
          </a:p>
          <a:p>
            <a:pPr marL="1257300" lvl="1" indent="-571500">
              <a:spcBef>
                <a:spcPts val="0"/>
              </a:spcBef>
            </a:pPr>
            <a:r>
              <a:rPr lang="en-IE" sz="2400" dirty="0"/>
              <a:t>Date and time of issue and return of weapon</a:t>
            </a:r>
          </a:p>
          <a:p>
            <a:pPr marL="1257300" lvl="1" indent="-571500">
              <a:spcBef>
                <a:spcPts val="0"/>
              </a:spcBef>
            </a:pPr>
            <a:r>
              <a:rPr lang="en-IE" sz="2400" dirty="0"/>
              <a:t>Make, model and serial number of weapon</a:t>
            </a:r>
          </a:p>
          <a:p>
            <a:pPr marL="1257300" lvl="1" indent="-571500">
              <a:spcBef>
                <a:spcPts val="0"/>
              </a:spcBef>
            </a:pPr>
            <a:r>
              <a:rPr lang="en-IE" sz="2400" dirty="0"/>
              <a:t>Purpose of removal </a:t>
            </a:r>
          </a:p>
          <a:p>
            <a:pPr marL="1714500" lvl="2" indent="-571500">
              <a:spcBef>
                <a:spcPts val="0"/>
              </a:spcBef>
            </a:pPr>
            <a:endParaRPr lang="en-IE" sz="2400" dirty="0"/>
          </a:p>
          <a:p>
            <a:pPr marL="1257300" lvl="1" indent="-571500">
              <a:spcBef>
                <a:spcPts val="0"/>
              </a:spcBef>
            </a:pPr>
            <a:endParaRPr lang="en-IE" sz="2400" dirty="0"/>
          </a:p>
        </p:txBody>
      </p:sp>
      <p:pic>
        <p:nvPicPr>
          <p:cNvPr id="3" name="Picture 2">
            <a:extLst>
              <a:ext uri="{FF2B5EF4-FFF2-40B4-BE49-F238E27FC236}">
                <a16:creationId xmlns:a16="http://schemas.microsoft.com/office/drawing/2014/main" id="{06980F9F-4A58-4A95-A5AC-4E4BD8854CF4}"/>
              </a:ext>
            </a:extLst>
          </p:cNvPr>
          <p:cNvPicPr>
            <a:picLocks noChangeAspect="1"/>
          </p:cNvPicPr>
          <p:nvPr/>
        </p:nvPicPr>
        <p:blipFill>
          <a:blip r:embed="rId3"/>
          <a:stretch>
            <a:fillRect/>
          </a:stretch>
        </p:blipFill>
        <p:spPr>
          <a:xfrm>
            <a:off x="6444343" y="1455767"/>
            <a:ext cx="2284568" cy="3166988"/>
          </a:xfrm>
          <a:prstGeom prst="rect">
            <a:avLst/>
          </a:prstGeom>
        </p:spPr>
      </p:pic>
    </p:spTree>
    <p:extLst>
      <p:ext uri="{BB962C8B-B14F-4D97-AF65-F5344CB8AC3E}">
        <p14:creationId xmlns:p14="http://schemas.microsoft.com/office/powerpoint/2010/main" val="6984566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200"/>
              <a:t>Reporting within UN Missions</a:t>
            </a:r>
            <a:endParaRPr sz="3200"/>
          </a:p>
        </p:txBody>
      </p:sp>
      <p:sp>
        <p:nvSpPr>
          <p:cNvPr id="128" name="Google Shape;128;p7"/>
          <p:cNvSpPr txBox="1">
            <a:spLocks noGrp="1"/>
          </p:cNvSpPr>
          <p:nvPr>
            <p:ph type="body" idx="1"/>
          </p:nvPr>
        </p:nvSpPr>
        <p:spPr>
          <a:xfrm>
            <a:off x="628650" y="1554519"/>
            <a:ext cx="7886699"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2800"/>
              <a:t>Arrival inspection in line with COE Manual</a:t>
            </a:r>
          </a:p>
          <a:p>
            <a:pPr marL="800100" indent="-571500">
              <a:spcBef>
                <a:spcPts val="0"/>
              </a:spcBef>
            </a:pPr>
            <a:r>
              <a:rPr lang="en-IE" sz="2800"/>
              <a:t>Weekly Unit count of weapons and ammunition </a:t>
            </a:r>
          </a:p>
          <a:p>
            <a:pPr marL="800100" indent="-571500">
              <a:spcBef>
                <a:spcPts val="0"/>
              </a:spcBef>
            </a:pPr>
            <a:r>
              <a:rPr lang="en-IE" sz="2800"/>
              <a:t>Monthly report to Head of Military/Police Component status report -</a:t>
            </a:r>
          </a:p>
          <a:p>
            <a:pPr marL="1257300" lvl="1" indent="-571500">
              <a:spcBef>
                <a:spcPts val="0"/>
              </a:spcBef>
            </a:pPr>
            <a:r>
              <a:rPr lang="en-IE" sz="2400"/>
              <a:t>No weapons / Ammunition were lost </a:t>
            </a:r>
          </a:p>
          <a:p>
            <a:pPr marL="1257300" lvl="1" indent="-571500">
              <a:spcBef>
                <a:spcPts val="0"/>
              </a:spcBef>
            </a:pPr>
            <a:r>
              <a:rPr lang="en-IE" sz="2400"/>
              <a:t>The following Weapons / Ammunition were lost </a:t>
            </a:r>
          </a:p>
          <a:p>
            <a:pPr marL="1257300" lvl="1" indent="-571500">
              <a:spcBef>
                <a:spcPts val="0"/>
              </a:spcBef>
            </a:pPr>
            <a:r>
              <a:rPr lang="en-IE" sz="2400"/>
              <a:t>No weapons / ammunition were retrieved </a:t>
            </a:r>
          </a:p>
          <a:p>
            <a:pPr marL="1257300" lvl="1" indent="-571500">
              <a:spcBef>
                <a:spcPts val="0"/>
              </a:spcBef>
            </a:pPr>
            <a:r>
              <a:rPr lang="en-IE" sz="2400"/>
              <a:t>The following lost weapons and ammunition were retrieved  </a:t>
            </a:r>
          </a:p>
          <a:p>
            <a:pPr marL="800100" indent="-571500">
              <a:spcBef>
                <a:spcPts val="0"/>
              </a:spcBef>
            </a:pPr>
            <a:r>
              <a:rPr lang="en-IE" sz="2800"/>
              <a:t>HOMC/HOPC quarterly report to UNHQ</a:t>
            </a:r>
            <a:endParaRPr sz="2800"/>
          </a:p>
        </p:txBody>
      </p:sp>
    </p:spTree>
    <p:extLst>
      <p:ext uri="{BB962C8B-B14F-4D97-AF65-F5344CB8AC3E}">
        <p14:creationId xmlns:p14="http://schemas.microsoft.com/office/powerpoint/2010/main" val="136088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2" name="Diagram 1">
            <a:extLst>
              <a:ext uri="{FF2B5EF4-FFF2-40B4-BE49-F238E27FC236}">
                <a16:creationId xmlns:a16="http://schemas.microsoft.com/office/drawing/2014/main" id="{5AAA3A5D-765B-E343-AD1E-2D0725530C73}"/>
              </a:ext>
            </a:extLst>
          </p:cNvPr>
          <p:cNvGraphicFramePr/>
          <p:nvPr>
            <p:extLst>
              <p:ext uri="{D42A27DB-BD31-4B8C-83A1-F6EECF244321}">
                <p14:modId xmlns:p14="http://schemas.microsoft.com/office/powerpoint/2010/main" val="2099489546"/>
              </p:ext>
            </p:extLst>
          </p:nvPr>
        </p:nvGraphicFramePr>
        <p:xfrm>
          <a:off x="4010026" y="425989"/>
          <a:ext cx="4876800" cy="59462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Reporting Losses </a:t>
            </a:r>
            <a:endParaRPr sz="3600"/>
          </a:p>
        </p:txBody>
      </p:sp>
      <p:sp>
        <p:nvSpPr>
          <p:cNvPr id="128" name="Google Shape;128;p7"/>
          <p:cNvSpPr txBox="1">
            <a:spLocks noGrp="1"/>
          </p:cNvSpPr>
          <p:nvPr>
            <p:ph type="body" idx="1"/>
          </p:nvPr>
        </p:nvSpPr>
        <p:spPr>
          <a:xfrm>
            <a:off x="627459" y="1136763"/>
            <a:ext cx="7886699" cy="4584473"/>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2400"/>
              <a:t>Investigated officially</a:t>
            </a:r>
          </a:p>
          <a:p>
            <a:pPr marL="800100" indent="-571500">
              <a:spcBef>
                <a:spcPts val="0"/>
              </a:spcBef>
            </a:pPr>
            <a:r>
              <a:rPr lang="en-IE" sz="2400"/>
              <a:t>Depending on the incident it may include a formal Board of Inquiry </a:t>
            </a:r>
          </a:p>
          <a:p>
            <a:pPr marL="800100" indent="-571500">
              <a:spcBef>
                <a:spcPts val="0"/>
              </a:spcBef>
            </a:pPr>
            <a:r>
              <a:rPr lang="en-IE" sz="2400"/>
              <a:t>Key information required by the SOP on Weapon &amp; Ammo Losses</a:t>
            </a:r>
          </a:p>
          <a:p>
            <a:pPr marL="800100" lvl="1" indent="-571500">
              <a:spcBef>
                <a:spcPts val="0"/>
              </a:spcBef>
            </a:pPr>
            <a:r>
              <a:rPr lang="en-IE" sz="2400"/>
              <a:t>Identity of the weapon </a:t>
            </a:r>
          </a:p>
          <a:p>
            <a:pPr marL="800100" lvl="2" indent="-571500">
              <a:spcBef>
                <a:spcPts val="0"/>
              </a:spcBef>
            </a:pPr>
            <a:r>
              <a:rPr lang="en-IE" sz="2400"/>
              <a:t>Make, model, calibre, serial number</a:t>
            </a:r>
          </a:p>
          <a:p>
            <a:pPr marL="800100" lvl="1" indent="-571500">
              <a:spcBef>
                <a:spcPts val="0"/>
              </a:spcBef>
            </a:pPr>
            <a:r>
              <a:rPr lang="en-IE" sz="2400"/>
              <a:t>Date, location, unit</a:t>
            </a:r>
          </a:p>
          <a:p>
            <a:pPr marL="800100" lvl="1" indent="-571500">
              <a:spcBef>
                <a:spcPts val="0"/>
              </a:spcBef>
            </a:pPr>
            <a:r>
              <a:rPr lang="en-IE" sz="2400"/>
              <a:t>Summary of circumstances</a:t>
            </a:r>
          </a:p>
          <a:p>
            <a:pPr marL="800100" lvl="1" indent="-571500">
              <a:spcBef>
                <a:spcPts val="0"/>
              </a:spcBef>
            </a:pPr>
            <a:r>
              <a:rPr lang="en-IE" sz="2400"/>
              <a:t>Explanation </a:t>
            </a:r>
          </a:p>
          <a:p>
            <a:pPr marL="800100" lvl="1" indent="-571500">
              <a:spcBef>
                <a:spcPts val="0"/>
              </a:spcBef>
            </a:pPr>
            <a:r>
              <a:rPr lang="en-IE" sz="2400"/>
              <a:t>Actions taken</a:t>
            </a:r>
          </a:p>
          <a:p>
            <a:pPr marL="800100" lvl="1" indent="-571500">
              <a:spcBef>
                <a:spcPts val="0"/>
              </a:spcBef>
            </a:pPr>
            <a:r>
              <a:rPr lang="en-IE" sz="2400"/>
              <a:t>Recommendations </a:t>
            </a:r>
          </a:p>
          <a:p>
            <a:pPr marL="800100" lvl="1" indent="-571500">
              <a:spcBef>
                <a:spcPts val="0"/>
              </a:spcBef>
            </a:pPr>
            <a:r>
              <a:rPr lang="en-IE" sz="2400"/>
              <a:t>Details of weapon recovery if relevant </a:t>
            </a:r>
          </a:p>
          <a:p>
            <a:pPr marL="800100" lvl="2" indent="-571500">
              <a:spcBef>
                <a:spcPts val="0"/>
              </a:spcBef>
            </a:pPr>
            <a:r>
              <a:rPr lang="en-IE" sz="2400"/>
              <a:t>Circumstances of recovery</a:t>
            </a:r>
          </a:p>
          <a:p>
            <a:pPr marL="180000" lvl="1" indent="0">
              <a:spcBef>
                <a:spcPts val="0"/>
              </a:spcBef>
              <a:buNone/>
            </a:pPr>
            <a:endParaRPr lang="en-US" sz="2000" i="1"/>
          </a:p>
          <a:p>
            <a:pPr marL="180000" lvl="1" indent="0">
              <a:spcBef>
                <a:spcPts val="0"/>
              </a:spcBef>
              <a:buNone/>
            </a:pPr>
            <a:r>
              <a:rPr lang="en-US" sz="2000" i="1"/>
              <a:t>Reference DOS/2020.10 Boards of Inquiry (BOI) (SOP)</a:t>
            </a:r>
          </a:p>
          <a:p>
            <a:pPr marL="1257300" lvl="1" indent="-571500">
              <a:spcBef>
                <a:spcPts val="0"/>
              </a:spcBef>
            </a:pPr>
            <a:endParaRPr sz="2000"/>
          </a:p>
        </p:txBody>
      </p:sp>
    </p:spTree>
    <p:extLst>
      <p:ext uri="{BB962C8B-B14F-4D97-AF65-F5344CB8AC3E}">
        <p14:creationId xmlns:p14="http://schemas.microsoft.com/office/powerpoint/2010/main" val="18135662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200"/>
              <a:t>Managing Surplus Weapon Stocks</a:t>
            </a:r>
            <a:endParaRPr sz="3200"/>
          </a:p>
        </p:txBody>
      </p:sp>
      <p:sp>
        <p:nvSpPr>
          <p:cNvPr id="128" name="Google Shape;128;p7"/>
          <p:cNvSpPr txBox="1">
            <a:spLocks noGrp="1"/>
          </p:cNvSpPr>
          <p:nvPr>
            <p:ph type="body" idx="1"/>
          </p:nvPr>
        </p:nvSpPr>
        <p:spPr>
          <a:xfrm>
            <a:off x="629841" y="1690689"/>
            <a:ext cx="8296802"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dirty="0"/>
              <a:t>Statement of Unit Requirement (SUR)</a:t>
            </a:r>
          </a:p>
          <a:p>
            <a:pPr marL="800100" indent="-571500">
              <a:spcBef>
                <a:spcPts val="0"/>
              </a:spcBef>
            </a:pPr>
            <a:r>
              <a:rPr lang="en-IE" sz="3200" dirty="0"/>
              <a:t>Change to mandate</a:t>
            </a:r>
          </a:p>
          <a:p>
            <a:pPr marL="800100" indent="-571500">
              <a:spcBef>
                <a:spcPts val="0"/>
              </a:spcBef>
            </a:pPr>
            <a:r>
              <a:rPr lang="en-IE" sz="3200" dirty="0"/>
              <a:t>Change to unit size</a:t>
            </a:r>
          </a:p>
          <a:p>
            <a:pPr marL="800100" indent="-571500">
              <a:spcBef>
                <a:spcPts val="0"/>
              </a:spcBef>
            </a:pPr>
            <a:r>
              <a:rPr lang="en-IE" sz="3200" dirty="0"/>
              <a:t>Change to geographic footprint</a:t>
            </a:r>
          </a:p>
          <a:p>
            <a:pPr marL="1257300" lvl="1" indent="-571500">
              <a:spcBef>
                <a:spcPts val="0"/>
              </a:spcBef>
            </a:pPr>
            <a:r>
              <a:rPr lang="en-IE" sz="3200" dirty="0"/>
              <a:t>More / less bases</a:t>
            </a:r>
          </a:p>
          <a:p>
            <a:pPr marL="800100" indent="-571500">
              <a:spcBef>
                <a:spcPts val="0"/>
              </a:spcBef>
            </a:pPr>
            <a:r>
              <a:rPr lang="en-IE" sz="3200" dirty="0"/>
              <a:t>Repatriated to home country. No weapon disposal conducted on mission. </a:t>
            </a:r>
          </a:p>
        </p:txBody>
      </p:sp>
    </p:spTree>
    <p:extLst>
      <p:ext uri="{BB962C8B-B14F-4D97-AF65-F5344CB8AC3E}">
        <p14:creationId xmlns:p14="http://schemas.microsoft.com/office/powerpoint/2010/main" val="10290960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Secure Transportation of Weapons</a:t>
            </a:r>
            <a:endParaRPr sz="3600"/>
          </a:p>
        </p:txBody>
      </p:sp>
      <p:sp>
        <p:nvSpPr>
          <p:cNvPr id="128" name="Google Shape;128;p7"/>
          <p:cNvSpPr txBox="1">
            <a:spLocks noGrp="1"/>
          </p:cNvSpPr>
          <p:nvPr>
            <p:ph type="body" idx="1"/>
          </p:nvPr>
        </p:nvSpPr>
        <p:spPr>
          <a:xfrm>
            <a:off x="253218" y="1767761"/>
            <a:ext cx="8686800" cy="4294485"/>
          </a:xfrm>
          <a:prstGeom prst="rect">
            <a:avLst/>
          </a:prstGeom>
          <a:noFill/>
          <a:ln>
            <a:noFill/>
          </a:ln>
        </p:spPr>
        <p:txBody>
          <a:bodyPr spcFirstLastPara="1" wrap="square" lIns="91425" tIns="45700" rIns="91425" bIns="45700" anchor="t" anchorCtr="0">
            <a:noAutofit/>
          </a:bodyPr>
          <a:lstStyle/>
          <a:p>
            <a:pPr marL="800100" indent="-571500">
              <a:spcBef>
                <a:spcPts val="0"/>
              </a:spcBef>
            </a:pPr>
            <a:r>
              <a:rPr lang="en-IE" sz="3200" dirty="0"/>
              <a:t>Shipments coordinated through </a:t>
            </a:r>
            <a:r>
              <a:rPr lang="en-IE" sz="3200" dirty="0" err="1"/>
              <a:t>MovCon</a:t>
            </a:r>
            <a:endParaRPr lang="en-IE" sz="3200" dirty="0"/>
          </a:p>
          <a:p>
            <a:pPr marL="800100" indent="-571500">
              <a:spcBef>
                <a:spcPts val="0"/>
              </a:spcBef>
            </a:pPr>
            <a:r>
              <a:rPr lang="en-IE" sz="3200" dirty="0"/>
              <a:t>General considerations</a:t>
            </a:r>
          </a:p>
          <a:p>
            <a:pPr marL="1257300" lvl="1" indent="-571500">
              <a:spcBef>
                <a:spcPts val="0"/>
              </a:spcBef>
            </a:pPr>
            <a:r>
              <a:rPr lang="en-IE" sz="3200" dirty="0"/>
              <a:t>Quantity, Types, Times </a:t>
            </a:r>
          </a:p>
          <a:p>
            <a:pPr marL="1257300" lvl="1" indent="-571500">
              <a:spcBef>
                <a:spcPts val="0"/>
              </a:spcBef>
            </a:pPr>
            <a:r>
              <a:rPr lang="en-IE" sz="3200" dirty="0"/>
              <a:t>Minimise the movements if possible </a:t>
            </a:r>
          </a:p>
          <a:p>
            <a:pPr marL="1257300" lvl="1" indent="-571500">
              <a:spcBef>
                <a:spcPts val="0"/>
              </a:spcBef>
            </a:pPr>
            <a:r>
              <a:rPr lang="en-IE" sz="3200" dirty="0"/>
              <a:t>Who provides security during transport</a:t>
            </a:r>
          </a:p>
          <a:p>
            <a:pPr marL="800100" indent="-571500">
              <a:spcBef>
                <a:spcPts val="0"/>
              </a:spcBef>
            </a:pPr>
            <a:r>
              <a:rPr lang="en-IE" sz="3200" dirty="0"/>
              <a:t>Detailed OPORD required for the movement - G5 Plans</a:t>
            </a:r>
          </a:p>
          <a:p>
            <a:pPr marL="1257300" lvl="1" indent="-571500">
              <a:spcBef>
                <a:spcPts val="0"/>
              </a:spcBef>
            </a:pPr>
            <a:endParaRPr lang="en-IE" dirty="0"/>
          </a:p>
          <a:p>
            <a:pPr marL="1257300" lvl="1" indent="-571500">
              <a:spcBef>
                <a:spcPts val="0"/>
              </a:spcBef>
            </a:pPr>
            <a:endParaRPr lang="en-IE" dirty="0"/>
          </a:p>
          <a:p>
            <a:pPr marL="800100" indent="-571500">
              <a:spcBef>
                <a:spcPts val="0"/>
              </a:spcBef>
            </a:pPr>
            <a:endParaRPr dirty="0"/>
          </a:p>
        </p:txBody>
      </p:sp>
    </p:spTree>
    <p:extLst>
      <p:ext uri="{BB962C8B-B14F-4D97-AF65-F5344CB8AC3E}">
        <p14:creationId xmlns:p14="http://schemas.microsoft.com/office/powerpoint/2010/main" val="10371349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IE"/>
              <a:t>Failures in Weapon Control</a:t>
            </a:r>
            <a:endParaRPr/>
          </a:p>
        </p:txBody>
      </p:sp>
      <p:sp>
        <p:nvSpPr>
          <p:cNvPr id="128" name="Google Shape;128;p7"/>
          <p:cNvSpPr txBox="1">
            <a:spLocks noGrp="1"/>
          </p:cNvSpPr>
          <p:nvPr>
            <p:ph type="body" idx="1"/>
          </p:nvPr>
        </p:nvSpPr>
        <p:spPr>
          <a:xfrm>
            <a:off x="4776485" y="1223890"/>
            <a:ext cx="3740056" cy="4965774"/>
          </a:xfrm>
          <a:prstGeom prst="rect">
            <a:avLst/>
          </a:prstGeom>
          <a:noFill/>
          <a:ln>
            <a:noFill/>
          </a:ln>
        </p:spPr>
        <p:txBody>
          <a:bodyPr spcFirstLastPara="1" wrap="square" lIns="91425" tIns="45700" rIns="91425" bIns="45700" anchor="t" anchorCtr="0">
            <a:noAutofit/>
          </a:bodyPr>
          <a:lstStyle/>
          <a:p>
            <a:pPr marL="228600" lvl="0" indent="0">
              <a:spcBef>
                <a:spcPts val="0"/>
              </a:spcBef>
              <a:buNone/>
            </a:pPr>
            <a:endParaRPr lang="en-IE"/>
          </a:p>
          <a:p>
            <a:pPr marL="228600" lvl="0" indent="0">
              <a:spcBef>
                <a:spcPts val="0"/>
              </a:spcBef>
              <a:buNone/>
            </a:pPr>
            <a:endParaRPr lang="en-IE"/>
          </a:p>
          <a:p>
            <a:pPr marL="228600" lvl="0" indent="0">
              <a:spcBef>
                <a:spcPts val="0"/>
              </a:spcBef>
              <a:buNone/>
            </a:pPr>
            <a:endParaRPr lang="en-IE"/>
          </a:p>
          <a:p>
            <a:pPr marL="228600" lvl="0" indent="0">
              <a:spcBef>
                <a:spcPts val="0"/>
              </a:spcBef>
              <a:buNone/>
            </a:pPr>
            <a:endParaRPr lang="en-IE"/>
          </a:p>
          <a:p>
            <a:pPr marL="228600" lvl="0" indent="0">
              <a:spcBef>
                <a:spcPts val="0"/>
              </a:spcBef>
              <a:buNone/>
            </a:pPr>
            <a:endParaRPr lang="en-IE"/>
          </a:p>
          <a:p>
            <a:pPr marL="228600" lvl="0" indent="0">
              <a:spcBef>
                <a:spcPts val="0"/>
              </a:spcBef>
              <a:buNone/>
            </a:pPr>
            <a:endParaRPr lang="en-IE"/>
          </a:p>
          <a:p>
            <a:pPr marL="228600" lvl="0" indent="0">
              <a:spcBef>
                <a:spcPts val="0"/>
              </a:spcBef>
              <a:buNone/>
            </a:pPr>
            <a:endParaRPr lang="en-IE" sz="1800"/>
          </a:p>
          <a:p>
            <a:pPr marL="228600" indent="0">
              <a:spcBef>
                <a:spcPts val="0"/>
              </a:spcBef>
              <a:buNone/>
            </a:pPr>
            <a:r>
              <a:rPr lang="en-IE" sz="1800" dirty="0">
                <a:hlinkClick r:id="rId3"/>
              </a:rPr>
              <a:t>SAS-MPOME-Report-2.pdf (smallarmssurvey.org)</a:t>
            </a:r>
            <a:endParaRPr/>
          </a:p>
        </p:txBody>
      </p:sp>
      <p:pic>
        <p:nvPicPr>
          <p:cNvPr id="2" name="Picture 1">
            <a:extLst>
              <a:ext uri="{FF2B5EF4-FFF2-40B4-BE49-F238E27FC236}">
                <a16:creationId xmlns:a16="http://schemas.microsoft.com/office/drawing/2014/main" id="{D0DCD782-FEA1-4062-BF35-03AB6CA0CB46}"/>
              </a:ext>
            </a:extLst>
          </p:cNvPr>
          <p:cNvPicPr>
            <a:picLocks noChangeAspect="1"/>
          </p:cNvPicPr>
          <p:nvPr/>
        </p:nvPicPr>
        <p:blipFill>
          <a:blip r:embed="rId4"/>
          <a:stretch>
            <a:fillRect/>
          </a:stretch>
        </p:blipFill>
        <p:spPr>
          <a:xfrm>
            <a:off x="895072" y="1006474"/>
            <a:ext cx="3616181" cy="5486400"/>
          </a:xfrm>
          <a:prstGeom prst="rect">
            <a:avLst/>
          </a:prstGeom>
        </p:spPr>
      </p:pic>
    </p:spTree>
    <p:extLst>
      <p:ext uri="{BB962C8B-B14F-4D97-AF65-F5344CB8AC3E}">
        <p14:creationId xmlns:p14="http://schemas.microsoft.com/office/powerpoint/2010/main" val="1730620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872197" y="365126"/>
            <a:ext cx="7644344" cy="13255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r>
              <a:rPr lang="en-IE"/>
              <a:t>Risk Assessment</a:t>
            </a:r>
            <a:endParaRPr/>
          </a:p>
        </p:txBody>
      </p:sp>
      <p:pic>
        <p:nvPicPr>
          <p:cNvPr id="3" name="Picture 2">
            <a:extLst>
              <a:ext uri="{FF2B5EF4-FFF2-40B4-BE49-F238E27FC236}">
                <a16:creationId xmlns:a16="http://schemas.microsoft.com/office/drawing/2014/main" id="{CD934CE4-9170-4AB5-819B-99BB0F0AB1A0}"/>
              </a:ext>
            </a:extLst>
          </p:cNvPr>
          <p:cNvPicPr>
            <a:picLocks noChangeAspect="1"/>
          </p:cNvPicPr>
          <p:nvPr/>
        </p:nvPicPr>
        <p:blipFill>
          <a:blip r:embed="rId3"/>
          <a:stretch>
            <a:fillRect/>
          </a:stretch>
        </p:blipFill>
        <p:spPr>
          <a:xfrm>
            <a:off x="6016765" y="324275"/>
            <a:ext cx="2654743" cy="2971599"/>
          </a:xfrm>
          <a:prstGeom prst="rect">
            <a:avLst/>
          </a:prstGeom>
        </p:spPr>
      </p:pic>
      <p:pic>
        <p:nvPicPr>
          <p:cNvPr id="4" name="Picture 3">
            <a:extLst>
              <a:ext uri="{FF2B5EF4-FFF2-40B4-BE49-F238E27FC236}">
                <a16:creationId xmlns:a16="http://schemas.microsoft.com/office/drawing/2014/main" id="{1E0869C8-75DC-493B-8D03-67D9A7A37C27}"/>
              </a:ext>
            </a:extLst>
          </p:cNvPr>
          <p:cNvPicPr>
            <a:picLocks noChangeAspect="1"/>
          </p:cNvPicPr>
          <p:nvPr/>
        </p:nvPicPr>
        <p:blipFill>
          <a:blip r:embed="rId4"/>
          <a:stretch>
            <a:fillRect/>
          </a:stretch>
        </p:blipFill>
        <p:spPr>
          <a:xfrm>
            <a:off x="627460" y="3280675"/>
            <a:ext cx="8025618" cy="3253050"/>
          </a:xfrm>
          <a:prstGeom prst="rect">
            <a:avLst/>
          </a:prstGeom>
        </p:spPr>
      </p:pic>
    </p:spTree>
    <p:extLst>
      <p:ext uri="{BB962C8B-B14F-4D97-AF65-F5344CB8AC3E}">
        <p14:creationId xmlns:p14="http://schemas.microsoft.com/office/powerpoint/2010/main" val="27964882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24" name="Title 23">
            <a:extLst>
              <a:ext uri="{FF2B5EF4-FFF2-40B4-BE49-F238E27FC236}">
                <a16:creationId xmlns:a16="http://schemas.microsoft.com/office/drawing/2014/main" id="{3DE8B785-69E4-4B68-B2FA-70571A3D2A90}"/>
              </a:ext>
            </a:extLst>
          </p:cNvPr>
          <p:cNvSpPr>
            <a:spLocks noGrp="1"/>
          </p:cNvSpPr>
          <p:nvPr>
            <p:ph type="title"/>
          </p:nvPr>
        </p:nvSpPr>
        <p:spPr/>
        <p:txBody>
          <a:bodyPr/>
          <a:lstStyle/>
          <a:p>
            <a:pPr algn="ctr"/>
            <a:r>
              <a:rPr lang="en-IE"/>
              <a:t>Example risk assessment</a:t>
            </a:r>
          </a:p>
        </p:txBody>
      </p:sp>
      <p:graphicFrame>
        <p:nvGraphicFramePr>
          <p:cNvPr id="25" name="Table 25">
            <a:extLst>
              <a:ext uri="{FF2B5EF4-FFF2-40B4-BE49-F238E27FC236}">
                <a16:creationId xmlns:a16="http://schemas.microsoft.com/office/drawing/2014/main" id="{CF0E97C5-5131-4215-9621-813C0908C38F}"/>
              </a:ext>
            </a:extLst>
          </p:cNvPr>
          <p:cNvGraphicFramePr>
            <a:graphicFrameLocks noGrp="1"/>
          </p:cNvGraphicFramePr>
          <p:nvPr>
            <p:extLst>
              <p:ext uri="{D42A27DB-BD31-4B8C-83A1-F6EECF244321}">
                <p14:modId xmlns:p14="http://schemas.microsoft.com/office/powerpoint/2010/main" val="3632500065"/>
              </p:ext>
            </p:extLst>
          </p:nvPr>
        </p:nvGraphicFramePr>
        <p:xfrm>
          <a:off x="182880" y="1273127"/>
          <a:ext cx="8658666" cy="5358498"/>
        </p:xfrm>
        <a:graphic>
          <a:graphicData uri="http://schemas.openxmlformats.org/drawingml/2006/table">
            <a:tbl>
              <a:tblPr firstRow="1" bandRow="1">
                <a:tableStyleId>{5C22544A-7EE6-4342-B048-85BDC9FD1C3A}</a:tableStyleId>
              </a:tblPr>
              <a:tblGrid>
                <a:gridCol w="3376247">
                  <a:extLst>
                    <a:ext uri="{9D8B030D-6E8A-4147-A177-3AD203B41FA5}">
                      <a16:colId xmlns:a16="http://schemas.microsoft.com/office/drawing/2014/main" val="666662243"/>
                    </a:ext>
                  </a:extLst>
                </a:gridCol>
                <a:gridCol w="956603">
                  <a:extLst>
                    <a:ext uri="{9D8B030D-6E8A-4147-A177-3AD203B41FA5}">
                      <a16:colId xmlns:a16="http://schemas.microsoft.com/office/drawing/2014/main" val="2603758876"/>
                    </a:ext>
                  </a:extLst>
                </a:gridCol>
                <a:gridCol w="1175166">
                  <a:extLst>
                    <a:ext uri="{9D8B030D-6E8A-4147-A177-3AD203B41FA5}">
                      <a16:colId xmlns:a16="http://schemas.microsoft.com/office/drawing/2014/main" val="3569957111"/>
                    </a:ext>
                  </a:extLst>
                </a:gridCol>
                <a:gridCol w="836290">
                  <a:extLst>
                    <a:ext uri="{9D8B030D-6E8A-4147-A177-3AD203B41FA5}">
                      <a16:colId xmlns:a16="http://schemas.microsoft.com/office/drawing/2014/main" val="975425325"/>
                    </a:ext>
                  </a:extLst>
                </a:gridCol>
                <a:gridCol w="1478070">
                  <a:extLst>
                    <a:ext uri="{9D8B030D-6E8A-4147-A177-3AD203B41FA5}">
                      <a16:colId xmlns:a16="http://schemas.microsoft.com/office/drawing/2014/main" val="2494455322"/>
                    </a:ext>
                  </a:extLst>
                </a:gridCol>
                <a:gridCol w="836290">
                  <a:extLst>
                    <a:ext uri="{9D8B030D-6E8A-4147-A177-3AD203B41FA5}">
                      <a16:colId xmlns:a16="http://schemas.microsoft.com/office/drawing/2014/main" val="1040668727"/>
                    </a:ext>
                  </a:extLst>
                </a:gridCol>
              </a:tblGrid>
              <a:tr h="1160584">
                <a:tc>
                  <a:txBody>
                    <a:bodyPr/>
                    <a:lstStyle/>
                    <a:p>
                      <a:endParaRPr lang="en-IE"/>
                    </a:p>
                  </a:txBody>
                  <a:tcPr/>
                </a:tc>
                <a:tc>
                  <a:txBody>
                    <a:bodyPr/>
                    <a:lstStyle/>
                    <a:p>
                      <a:r>
                        <a:rPr lang="en-IE" dirty="0"/>
                        <a:t>Hazard</a:t>
                      </a:r>
                      <a:endParaRPr lang="en-IE" dirty="0" err="1"/>
                    </a:p>
                  </a:txBody>
                  <a:tcPr vert="vert"/>
                </a:tc>
                <a:tc>
                  <a:txBody>
                    <a:bodyPr/>
                    <a:lstStyle/>
                    <a:p>
                      <a:r>
                        <a:rPr lang="en-IE" dirty="0"/>
                        <a:t>Frequency </a:t>
                      </a:r>
                    </a:p>
                  </a:txBody>
                  <a:tcPr vert="vert"/>
                </a:tc>
                <a:tc>
                  <a:txBody>
                    <a:bodyPr/>
                    <a:lstStyle/>
                    <a:p>
                      <a:r>
                        <a:rPr lang="en-IE" dirty="0"/>
                        <a:t>Risk Rating </a:t>
                      </a:r>
                      <a:endParaRPr lang="en-IE"/>
                    </a:p>
                  </a:txBody>
                  <a:tcPr vert="vert"/>
                </a:tc>
                <a:tc>
                  <a:txBody>
                    <a:bodyPr/>
                    <a:lstStyle/>
                    <a:p>
                      <a:r>
                        <a:rPr lang="en-IE" dirty="0"/>
                        <a:t>Mitigations </a:t>
                      </a:r>
                      <a:endParaRPr lang="en-IE"/>
                    </a:p>
                  </a:txBody>
                  <a:tcPr vert="vert"/>
                </a:tc>
                <a:tc>
                  <a:txBody>
                    <a:bodyPr/>
                    <a:lstStyle/>
                    <a:p>
                      <a:r>
                        <a:rPr lang="en-IE" dirty="0"/>
                        <a:t>Residual   Risk</a:t>
                      </a:r>
                    </a:p>
                  </a:txBody>
                  <a:tcPr vert="vert"/>
                </a:tc>
                <a:extLst>
                  <a:ext uri="{0D108BD9-81ED-4DB2-BD59-A6C34878D82A}">
                    <a16:rowId xmlns:a16="http://schemas.microsoft.com/office/drawing/2014/main" val="1327257816"/>
                  </a:ext>
                </a:extLst>
              </a:tr>
              <a:tr h="545877">
                <a:tc>
                  <a:txBody>
                    <a:bodyPr/>
                    <a:lstStyle/>
                    <a:p>
                      <a:r>
                        <a:rPr lang="en-IE" dirty="0"/>
                        <a:t>Attack by former Rebels</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IE" dirty="0"/>
                        <a:t>Minor</a:t>
                      </a:r>
                    </a:p>
                    <a:p>
                      <a:endParaRPr lang="en-IE"/>
                    </a:p>
                  </a:txBody>
                  <a:tcPr/>
                </a:tc>
                <a:tc>
                  <a:txBody>
                    <a:bodyPr/>
                    <a:lstStyle/>
                    <a:p>
                      <a:r>
                        <a:rPr lang="en-IE" dirty="0"/>
                        <a:t>Moderately Likely</a:t>
                      </a:r>
                    </a:p>
                  </a:txBody>
                  <a:tcPr/>
                </a:tc>
                <a:tc>
                  <a:txBody>
                    <a:bodyPr/>
                    <a:lstStyle/>
                    <a:p>
                      <a:r>
                        <a:rPr lang="en-IE" dirty="0"/>
                        <a:t>Low</a:t>
                      </a:r>
                    </a:p>
                  </a:txBody>
                  <a:tcPr/>
                </a:tc>
                <a:tc>
                  <a:txBody>
                    <a:bodyPr/>
                    <a:lstStyle/>
                    <a:p>
                      <a:r>
                        <a:rPr lang="en-IE" dirty="0"/>
                        <a:t>N/A</a:t>
                      </a:r>
                    </a:p>
                  </a:txBody>
                  <a:tcPr/>
                </a:tc>
                <a:tc>
                  <a:txBody>
                    <a:bodyPr/>
                    <a:lstStyle/>
                    <a:p>
                      <a:r>
                        <a:rPr lang="en-IE" dirty="0"/>
                        <a:t> Low</a:t>
                      </a:r>
                    </a:p>
                  </a:txBody>
                  <a:tcPr/>
                </a:tc>
                <a:extLst>
                  <a:ext uri="{0D108BD9-81ED-4DB2-BD59-A6C34878D82A}">
                    <a16:rowId xmlns:a16="http://schemas.microsoft.com/office/drawing/2014/main" val="80989775"/>
                  </a:ext>
                </a:extLst>
              </a:tr>
              <a:tr h="390677">
                <a:tc>
                  <a:txBody>
                    <a:bodyPr/>
                    <a:lstStyle/>
                    <a:p>
                      <a:r>
                        <a:rPr lang="en-IE" dirty="0"/>
                        <a:t>Theft by personnel within the UN Camp</a:t>
                      </a:r>
                    </a:p>
                  </a:txBody>
                  <a:tcPr/>
                </a:tc>
                <a:tc>
                  <a:txBody>
                    <a:bodyPr/>
                    <a:lstStyle/>
                    <a:p>
                      <a:r>
                        <a:rPr lang="en-IE" dirty="0"/>
                        <a:t>Severe</a:t>
                      </a:r>
                    </a:p>
                  </a:txBody>
                  <a:tcPr/>
                </a:tc>
                <a:tc>
                  <a:txBody>
                    <a:bodyPr/>
                    <a:lstStyle/>
                    <a:p>
                      <a:r>
                        <a:rPr lang="en-IE" dirty="0"/>
                        <a:t>Likely </a:t>
                      </a:r>
                      <a:endParaRPr lang="en-IE"/>
                    </a:p>
                  </a:txBody>
                  <a:tcPr/>
                </a:tc>
                <a:tc>
                  <a:txBody>
                    <a:bodyPr/>
                    <a:lstStyle/>
                    <a:p>
                      <a:r>
                        <a:rPr lang="en-IE" dirty="0"/>
                        <a:t>High</a:t>
                      </a:r>
                    </a:p>
                  </a:txBody>
                  <a:tcPr/>
                </a:tc>
                <a:tc>
                  <a:txBody>
                    <a:bodyPr/>
                    <a:lstStyle/>
                    <a:p>
                      <a:r>
                        <a:rPr lang="en-IE" dirty="0"/>
                        <a:t>Implement strict access controls</a:t>
                      </a:r>
                    </a:p>
                  </a:txBody>
                  <a:tcPr/>
                </a:tc>
                <a:tc>
                  <a:txBody>
                    <a:bodyPr/>
                    <a:lstStyle/>
                    <a:p>
                      <a:r>
                        <a:rPr lang="en-IE" dirty="0"/>
                        <a:t>Medium</a:t>
                      </a:r>
                    </a:p>
                  </a:txBody>
                  <a:tcPr/>
                </a:tc>
                <a:extLst>
                  <a:ext uri="{0D108BD9-81ED-4DB2-BD59-A6C34878D82A}">
                    <a16:rowId xmlns:a16="http://schemas.microsoft.com/office/drawing/2014/main" val="788578553"/>
                  </a:ext>
                </a:extLst>
              </a:tr>
              <a:tr h="390677">
                <a:tc>
                  <a:txBody>
                    <a:bodyPr/>
                    <a:lstStyle/>
                    <a:p>
                      <a:r>
                        <a:rPr lang="en-IE" dirty="0"/>
                        <a:t>Bush fires ( natural or  sabotage)</a:t>
                      </a:r>
                    </a:p>
                  </a:txBody>
                  <a:tcPr/>
                </a:tc>
                <a:tc>
                  <a:txBody>
                    <a:bodyPr/>
                    <a:lstStyle/>
                    <a:p>
                      <a:r>
                        <a:rPr lang="en-IE" dirty="0"/>
                        <a:t>Moderate</a:t>
                      </a:r>
                    </a:p>
                  </a:txBody>
                  <a:tcPr/>
                </a:tc>
                <a:tc>
                  <a:txBody>
                    <a:bodyPr/>
                    <a:lstStyle/>
                    <a:p>
                      <a:r>
                        <a:rPr lang="en-IE" dirty="0"/>
                        <a:t>Likely</a:t>
                      </a:r>
                    </a:p>
                  </a:txBody>
                  <a:tcPr/>
                </a:tc>
                <a:tc>
                  <a:txBody>
                    <a:bodyPr/>
                    <a:lstStyle/>
                    <a:p>
                      <a:r>
                        <a:rPr lang="en-IE" dirty="0"/>
                        <a:t>High</a:t>
                      </a:r>
                    </a:p>
                  </a:txBody>
                  <a:tcPr/>
                </a:tc>
                <a:tc>
                  <a:txBody>
                    <a:bodyPr/>
                    <a:lstStyle/>
                    <a:p>
                      <a:r>
                        <a:rPr lang="en-IE" dirty="0"/>
                        <a:t>Improve the fire breaks around the entire camp</a:t>
                      </a:r>
                    </a:p>
                  </a:txBody>
                  <a:tcPr/>
                </a:tc>
                <a:tc>
                  <a:txBody>
                    <a:bodyPr/>
                    <a:lstStyle/>
                    <a:p>
                      <a:r>
                        <a:rPr lang="en-IE" dirty="0"/>
                        <a:t>Medium</a:t>
                      </a:r>
                    </a:p>
                  </a:txBody>
                  <a:tcPr/>
                </a:tc>
                <a:extLst>
                  <a:ext uri="{0D108BD9-81ED-4DB2-BD59-A6C34878D82A}">
                    <a16:rowId xmlns:a16="http://schemas.microsoft.com/office/drawing/2014/main" val="2224867695"/>
                  </a:ext>
                </a:extLst>
              </a:tr>
              <a:tr h="530173">
                <a:tc>
                  <a:txBody>
                    <a:bodyPr/>
                    <a:lstStyle/>
                    <a:p>
                      <a:r>
                        <a:rPr lang="en-IE" dirty="0"/>
                        <a:t>Highly sought after weapons stored here e.g. MANPADS</a:t>
                      </a:r>
                    </a:p>
                    <a:p>
                      <a:r>
                        <a:rPr lang="en-IE" dirty="0"/>
                        <a:t>(Attractive to Criminal and Terrorist Organisations (ACTO))</a:t>
                      </a:r>
                    </a:p>
                  </a:txBody>
                  <a:tcPr/>
                </a:tc>
                <a:tc>
                  <a:txBody>
                    <a:bodyPr/>
                    <a:lstStyle/>
                    <a:p>
                      <a:r>
                        <a:rPr lang="en-IE" dirty="0"/>
                        <a:t>Severe</a:t>
                      </a:r>
                    </a:p>
                  </a:txBody>
                  <a:tcPr/>
                </a:tc>
                <a:tc>
                  <a:txBody>
                    <a:bodyPr/>
                    <a:lstStyle/>
                    <a:p>
                      <a:r>
                        <a:rPr lang="en-IE" dirty="0"/>
                        <a:t>Unlikely</a:t>
                      </a:r>
                    </a:p>
                  </a:txBody>
                  <a:tcPr/>
                </a:tc>
                <a:tc>
                  <a:txBody>
                    <a:bodyPr/>
                    <a:lstStyle/>
                    <a:p>
                      <a:r>
                        <a:rPr lang="en-IE" dirty="0"/>
                        <a:t>Medium</a:t>
                      </a:r>
                    </a:p>
                  </a:txBody>
                  <a:tcPr/>
                </a:tc>
                <a:tc>
                  <a:txBody>
                    <a:bodyPr/>
                    <a:lstStyle/>
                    <a:p>
                      <a:r>
                        <a:rPr lang="en-IE" dirty="0"/>
                        <a:t>Reduce the number of personnel with access to that location. Keep the contents of the room classified if possible. </a:t>
                      </a:r>
                      <a:endParaRPr lang="en-IE"/>
                    </a:p>
                  </a:txBody>
                  <a:tcPr/>
                </a:tc>
                <a:tc>
                  <a:txBody>
                    <a:bodyPr/>
                    <a:lstStyle/>
                    <a:p>
                      <a:r>
                        <a:rPr lang="en-IE" dirty="0"/>
                        <a:t>Low</a:t>
                      </a:r>
                    </a:p>
                  </a:txBody>
                  <a:tcPr/>
                </a:tc>
                <a:extLst>
                  <a:ext uri="{0D108BD9-81ED-4DB2-BD59-A6C34878D82A}">
                    <a16:rowId xmlns:a16="http://schemas.microsoft.com/office/drawing/2014/main" val="352881914"/>
                  </a:ext>
                </a:extLst>
              </a:tr>
              <a:tr h="390677">
                <a:tc>
                  <a:txBody>
                    <a:bodyPr/>
                    <a:lstStyle/>
                    <a:p>
                      <a:endParaRPr lang="en-IE"/>
                    </a:p>
                  </a:txBody>
                  <a:tcPr/>
                </a:tc>
                <a:tc>
                  <a:txBody>
                    <a:bodyPr/>
                    <a:lstStyle/>
                    <a:p>
                      <a:endParaRPr lang="en-IE"/>
                    </a:p>
                  </a:txBody>
                  <a:tcPr/>
                </a:tc>
                <a:tc>
                  <a:txBody>
                    <a:bodyPr/>
                    <a:lstStyle/>
                    <a:p>
                      <a:endParaRPr lang="en-IE"/>
                    </a:p>
                  </a:txBody>
                  <a:tcPr/>
                </a:tc>
                <a:tc>
                  <a:txBody>
                    <a:bodyPr/>
                    <a:lstStyle/>
                    <a:p>
                      <a:endParaRPr lang="en-IE"/>
                    </a:p>
                  </a:txBody>
                  <a:tcPr/>
                </a:tc>
                <a:tc>
                  <a:txBody>
                    <a:bodyPr/>
                    <a:lstStyle/>
                    <a:p>
                      <a:endParaRPr lang="en-IE"/>
                    </a:p>
                  </a:txBody>
                  <a:tcPr/>
                </a:tc>
                <a:tc>
                  <a:txBody>
                    <a:bodyPr/>
                    <a:lstStyle/>
                    <a:p>
                      <a:endParaRPr lang="en-IE" dirty="0"/>
                    </a:p>
                  </a:txBody>
                  <a:tcPr/>
                </a:tc>
                <a:extLst>
                  <a:ext uri="{0D108BD9-81ED-4DB2-BD59-A6C34878D82A}">
                    <a16:rowId xmlns:a16="http://schemas.microsoft.com/office/drawing/2014/main" val="278155856"/>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0"/>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dirty="0"/>
              <a:t>Participant Exercise</a:t>
            </a:r>
            <a:endParaRP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1"/>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Exercise Brief</a:t>
            </a:r>
            <a:endParaRPr dirty="0"/>
          </a:p>
        </p:txBody>
      </p:sp>
      <p:sp>
        <p:nvSpPr>
          <p:cNvPr id="154" name="Google Shape;154;p11"/>
          <p:cNvSpPr txBox="1">
            <a:spLocks noGrp="1"/>
          </p:cNvSpPr>
          <p:nvPr>
            <p:ph type="body" idx="1"/>
          </p:nvPr>
        </p:nvSpPr>
        <p:spPr>
          <a:xfrm>
            <a:off x="194872" y="1837376"/>
            <a:ext cx="8694295" cy="4294485"/>
          </a:xfrm>
          <a:prstGeom prst="rect">
            <a:avLst/>
          </a:prstGeom>
          <a:noFill/>
          <a:ln>
            <a:noFill/>
          </a:ln>
        </p:spPr>
        <p:txBody>
          <a:bodyPr spcFirstLastPara="1" wrap="square" lIns="91425" tIns="45700" rIns="91425" bIns="45700" anchor="t" anchorCtr="0">
            <a:noAutofit/>
          </a:bodyPr>
          <a:lstStyle/>
          <a:p>
            <a:pPr marL="685800">
              <a:spcBef>
                <a:spcPts val="0"/>
              </a:spcBef>
            </a:pPr>
            <a:r>
              <a:rPr lang="en-IE" sz="2800" dirty="0"/>
              <a:t>In Camp TEKKLA in Sector 1 of UNAC mission in  CARANA, the Force intends to deploy two new companies as part of a surge which has been mandated to prepare for the upcoming election. </a:t>
            </a:r>
          </a:p>
          <a:p>
            <a:pPr marL="685800">
              <a:spcBef>
                <a:spcPts val="0"/>
              </a:spcBef>
            </a:pPr>
            <a:endParaRPr lang="en-IE" sz="2800" dirty="0"/>
          </a:p>
          <a:p>
            <a:pPr marL="685800">
              <a:spcBef>
                <a:spcPts val="0"/>
              </a:spcBef>
            </a:pPr>
            <a:r>
              <a:rPr lang="en-IE" sz="2800" dirty="0"/>
              <a:t>One of the companies will be a Force Police Unit (FPU) and the other company will be a quick reaction force of military personnel.</a:t>
            </a:r>
            <a:endParaRPr sz="28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1"/>
          <p:cNvSpPr txBox="1">
            <a:spLocks noGrp="1"/>
          </p:cNvSpPr>
          <p:nvPr>
            <p:ph type="title"/>
          </p:nvPr>
        </p:nvSpPr>
        <p:spPr>
          <a:xfrm>
            <a:off x="628650" y="245551"/>
            <a:ext cx="7886700" cy="1325563"/>
          </a:xfrm>
          <a:prstGeom prst="rect">
            <a:avLst/>
          </a:prstGeom>
          <a:noFill/>
          <a:ln>
            <a:noFill/>
          </a:ln>
        </p:spPr>
        <p:txBody>
          <a:bodyPr spcFirstLastPara="1" wrap="square" lIns="91425" tIns="45700" rIns="91425" bIns="45700" anchor="t" anchorCtr="0">
            <a:noAutofit/>
          </a:bodyPr>
          <a:lstStyle/>
          <a:p>
            <a:pPr lvl="0" algn="ctr"/>
            <a:r>
              <a:rPr lang="en-US"/>
              <a:t>Exercise Brief</a:t>
            </a:r>
            <a:endParaRPr/>
          </a:p>
        </p:txBody>
      </p:sp>
      <p:sp>
        <p:nvSpPr>
          <p:cNvPr id="154" name="Google Shape;154;p11"/>
          <p:cNvSpPr txBox="1">
            <a:spLocks noGrp="1"/>
          </p:cNvSpPr>
          <p:nvPr>
            <p:ph type="body" idx="1"/>
          </p:nvPr>
        </p:nvSpPr>
        <p:spPr>
          <a:xfrm>
            <a:off x="143435" y="1281757"/>
            <a:ext cx="8731624" cy="5104053"/>
          </a:xfrm>
          <a:prstGeom prst="rect">
            <a:avLst/>
          </a:prstGeom>
          <a:noFill/>
          <a:ln>
            <a:noFill/>
          </a:ln>
        </p:spPr>
        <p:txBody>
          <a:bodyPr spcFirstLastPara="1" wrap="square" lIns="91425" tIns="45700" rIns="91425" bIns="45700" anchor="t" anchorCtr="0">
            <a:noAutofit/>
          </a:bodyPr>
          <a:lstStyle/>
          <a:p>
            <a:pPr marL="571500" indent="-342900">
              <a:spcBef>
                <a:spcPts val="0"/>
              </a:spcBef>
            </a:pPr>
            <a:r>
              <a:rPr lang="en-IE" sz="2400" dirty="0"/>
              <a:t>The main government opposition candidate in the elections is a former rebel turned politician. </a:t>
            </a:r>
          </a:p>
          <a:p>
            <a:pPr marL="571500" indent="-342900">
              <a:spcBef>
                <a:spcPts val="0"/>
              </a:spcBef>
            </a:pPr>
            <a:endParaRPr lang="en-IE" sz="2400" dirty="0"/>
          </a:p>
          <a:p>
            <a:pPr marL="571500" indent="-342900">
              <a:spcBef>
                <a:spcPts val="0"/>
              </a:spcBef>
            </a:pPr>
            <a:r>
              <a:rPr lang="en-IE" sz="2400" dirty="0"/>
              <a:t>The opposition party have been very critical of the UNAC mission saying that the peacekeepers are doing more damage to the country than good. </a:t>
            </a:r>
          </a:p>
          <a:p>
            <a:pPr marL="571500" indent="-342900">
              <a:spcBef>
                <a:spcPts val="0"/>
              </a:spcBef>
            </a:pPr>
            <a:endParaRPr lang="en-IE" sz="2400" dirty="0"/>
          </a:p>
          <a:p>
            <a:pPr marL="571500" indent="-342900">
              <a:spcBef>
                <a:spcPts val="0"/>
              </a:spcBef>
            </a:pPr>
            <a:r>
              <a:rPr lang="en-IE" sz="2400" dirty="0"/>
              <a:t>They highlight the case of the spread of Welly Belly; a rare disease which has ravaged the country and has been claimed to be introduced by some of the peacekeepers. </a:t>
            </a:r>
            <a:endParaRPr sz="2400" dirty="0"/>
          </a:p>
        </p:txBody>
      </p:sp>
    </p:spTree>
    <p:extLst>
      <p:ext uri="{BB962C8B-B14F-4D97-AF65-F5344CB8AC3E}">
        <p14:creationId xmlns:p14="http://schemas.microsoft.com/office/powerpoint/2010/main" val="26882163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4F81BD"/>
              </a:buClr>
              <a:buSzPts val="4400"/>
              <a:buFont typeface="Arial"/>
              <a:buNone/>
            </a:pPr>
            <a:endParaRPr/>
          </a:p>
        </p:txBody>
      </p:sp>
      <p:sp>
        <p:nvSpPr>
          <p:cNvPr id="112" name="Google Shape;112;p5"/>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a:p>
        </p:txBody>
      </p:sp>
      <p:pic>
        <p:nvPicPr>
          <p:cNvPr id="3" name="Picture 2">
            <a:extLst>
              <a:ext uri="{FF2B5EF4-FFF2-40B4-BE49-F238E27FC236}">
                <a16:creationId xmlns:a16="http://schemas.microsoft.com/office/drawing/2014/main" id="{2981F4F3-C2B2-4229-8F90-43343E64ADCA}"/>
              </a:ext>
            </a:extLst>
          </p:cNvPr>
          <p:cNvPicPr>
            <a:picLocks noChangeAspect="1"/>
          </p:cNvPicPr>
          <p:nvPr/>
        </p:nvPicPr>
        <p:blipFill>
          <a:blip r:embed="rId3"/>
          <a:stretch>
            <a:fillRect/>
          </a:stretch>
        </p:blipFill>
        <p:spPr>
          <a:xfrm>
            <a:off x="0" y="0"/>
            <a:ext cx="9069072" cy="6858000"/>
          </a:xfrm>
          <a:prstGeom prst="rect">
            <a:avLst/>
          </a:prstGeom>
        </p:spPr>
      </p:pic>
      <p:sp>
        <p:nvSpPr>
          <p:cNvPr id="2" name="5-Point Star 1">
            <a:extLst>
              <a:ext uri="{FF2B5EF4-FFF2-40B4-BE49-F238E27FC236}">
                <a16:creationId xmlns:a16="http://schemas.microsoft.com/office/drawing/2014/main" id="{906103DF-A68F-E241-BE94-18D935527F6B}"/>
              </a:ext>
            </a:extLst>
          </p:cNvPr>
          <p:cNvSpPr/>
          <p:nvPr/>
        </p:nvSpPr>
        <p:spPr>
          <a:xfrm>
            <a:off x="6078072" y="1718553"/>
            <a:ext cx="358588" cy="35324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5-Point Star 5">
            <a:extLst>
              <a:ext uri="{FF2B5EF4-FFF2-40B4-BE49-F238E27FC236}">
                <a16:creationId xmlns:a16="http://schemas.microsoft.com/office/drawing/2014/main" id="{75304A60-9D22-124C-9708-ED0F78E9D2E8}"/>
              </a:ext>
            </a:extLst>
          </p:cNvPr>
          <p:cNvSpPr/>
          <p:nvPr/>
        </p:nvSpPr>
        <p:spPr>
          <a:xfrm>
            <a:off x="135627" y="5134106"/>
            <a:ext cx="358588" cy="35324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D1F4CB38-0394-3F4F-BE54-040AA6D46F1B}"/>
              </a:ext>
            </a:extLst>
          </p:cNvPr>
          <p:cNvSpPr txBox="1"/>
          <p:nvPr/>
        </p:nvSpPr>
        <p:spPr>
          <a:xfrm>
            <a:off x="494215" y="5183202"/>
            <a:ext cx="1088760" cy="276999"/>
          </a:xfrm>
          <a:prstGeom prst="rect">
            <a:avLst/>
          </a:prstGeom>
          <a:noFill/>
        </p:spPr>
        <p:txBody>
          <a:bodyPr wrap="none" rtlCol="0">
            <a:spAutoFit/>
          </a:bodyPr>
          <a:lstStyle/>
          <a:p>
            <a:r>
              <a:rPr lang="en-GB" sz="1200"/>
              <a:t>Camp Tekkla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4"/>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Safe Storage of Weapons – Guidance Documents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604DCF4-0AE8-48B3-8539-F1F7448F24FF}"/>
              </a:ext>
            </a:extLst>
          </p:cNvPr>
          <p:cNvSpPr>
            <a:spLocks noGrp="1"/>
          </p:cNvSpPr>
          <p:nvPr>
            <p:ph type="body" idx="1"/>
          </p:nvPr>
        </p:nvSpPr>
        <p:spPr>
          <a:xfrm>
            <a:off x="215154" y="1281757"/>
            <a:ext cx="8677834" cy="4294485"/>
          </a:xfrm>
        </p:spPr>
        <p:txBody>
          <a:bodyPr/>
          <a:lstStyle/>
          <a:p>
            <a:r>
              <a:rPr lang="en-IE" sz="2800" dirty="0"/>
              <a:t>Last year during the rainy season half of the TEKKLA camp area was flooded by over 1m of water. The country is prone to heavy lightning and thunderstorms. </a:t>
            </a:r>
          </a:p>
          <a:p>
            <a:r>
              <a:rPr lang="en-IE" sz="2800" dirty="0"/>
              <a:t>The new units will each need to maintain one platoon at a 1 hour notice to move. </a:t>
            </a:r>
          </a:p>
          <a:p>
            <a:r>
              <a:rPr lang="en-IE" sz="2800" dirty="0"/>
              <a:t>A second platoon must be on a 3 hour notice to move </a:t>
            </a:r>
          </a:p>
          <a:p>
            <a:r>
              <a:rPr lang="en-IE" sz="2800" dirty="0"/>
              <a:t>The remainder of each unit will be on a 24 hour notice to move. </a:t>
            </a:r>
          </a:p>
        </p:txBody>
      </p:sp>
      <p:sp>
        <p:nvSpPr>
          <p:cNvPr id="4" name="Google Shape;153;p11">
            <a:extLst>
              <a:ext uri="{FF2B5EF4-FFF2-40B4-BE49-F238E27FC236}">
                <a16:creationId xmlns:a16="http://schemas.microsoft.com/office/drawing/2014/main" id="{70FF8D63-7CE2-E44A-9091-7E3FDAB94C9B}"/>
              </a:ext>
            </a:extLst>
          </p:cNvPr>
          <p:cNvSpPr txBox="1">
            <a:spLocks noGrp="1"/>
          </p:cNvSpPr>
          <p:nvPr>
            <p:ph type="title"/>
          </p:nvPr>
        </p:nvSpPr>
        <p:spPr>
          <a:xfrm>
            <a:off x="628650" y="245551"/>
            <a:ext cx="7886700" cy="1325563"/>
          </a:xfrm>
          <a:prstGeom prst="rect">
            <a:avLst/>
          </a:prstGeom>
          <a:noFill/>
          <a:ln>
            <a:noFill/>
          </a:ln>
        </p:spPr>
        <p:txBody>
          <a:bodyPr spcFirstLastPara="1" wrap="square" lIns="91425" tIns="45700" rIns="91425" bIns="45700" anchor="t" anchorCtr="0">
            <a:noAutofit/>
          </a:bodyPr>
          <a:lstStyle/>
          <a:p>
            <a:pPr lvl="0" algn="ctr"/>
            <a:r>
              <a:rPr lang="en-US"/>
              <a:t>Exercise Brief</a:t>
            </a:r>
            <a:endParaRPr/>
          </a:p>
        </p:txBody>
      </p:sp>
    </p:spTree>
    <p:extLst>
      <p:ext uri="{BB962C8B-B14F-4D97-AF65-F5344CB8AC3E}">
        <p14:creationId xmlns:p14="http://schemas.microsoft.com/office/powerpoint/2010/main" val="35928767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604DCF4-0AE8-48B3-8539-F1F7448F24FF}"/>
              </a:ext>
            </a:extLst>
          </p:cNvPr>
          <p:cNvSpPr>
            <a:spLocks noGrp="1"/>
          </p:cNvSpPr>
          <p:nvPr>
            <p:ph type="body" idx="1"/>
          </p:nvPr>
        </p:nvSpPr>
        <p:spPr>
          <a:xfrm>
            <a:off x="233083" y="1168732"/>
            <a:ext cx="8695764" cy="4294485"/>
          </a:xfrm>
        </p:spPr>
        <p:txBody>
          <a:bodyPr/>
          <a:lstStyle/>
          <a:p>
            <a:r>
              <a:rPr lang="en-IE" sz="2800" dirty="0"/>
              <a:t>The FPU have 4 public order platoons, each with 5 shotguns, 30 tasers, 5 grenade launchers and one sniper rifle. One security platoon with 30 rifles and 4 shotguns and one community engagement platoon with 30 pistols. The FPU also maintains a pool of 30 pistols for officers as needed. The FPU also have 3 working police dogs. </a:t>
            </a:r>
          </a:p>
          <a:p>
            <a:endParaRPr lang="en-IE" sz="2800" dirty="0"/>
          </a:p>
          <a:p>
            <a:r>
              <a:rPr lang="en-IE" sz="2800" dirty="0"/>
              <a:t>The QRF has a typical company weapons requirement with 150 personnel weapons, 3 mortars, 20 RPG launchers and 4 sniper rifles. </a:t>
            </a:r>
          </a:p>
        </p:txBody>
      </p:sp>
      <p:sp>
        <p:nvSpPr>
          <p:cNvPr id="4" name="Google Shape;153;p11">
            <a:extLst>
              <a:ext uri="{FF2B5EF4-FFF2-40B4-BE49-F238E27FC236}">
                <a16:creationId xmlns:a16="http://schemas.microsoft.com/office/drawing/2014/main" id="{4F638477-8263-D048-84F7-DDA229373A62}"/>
              </a:ext>
            </a:extLst>
          </p:cNvPr>
          <p:cNvSpPr txBox="1">
            <a:spLocks noGrp="1"/>
          </p:cNvSpPr>
          <p:nvPr>
            <p:ph type="title"/>
          </p:nvPr>
        </p:nvSpPr>
        <p:spPr>
          <a:xfrm>
            <a:off x="628650" y="245551"/>
            <a:ext cx="7886700" cy="1325563"/>
          </a:xfrm>
          <a:prstGeom prst="rect">
            <a:avLst/>
          </a:prstGeom>
          <a:noFill/>
          <a:ln>
            <a:noFill/>
          </a:ln>
        </p:spPr>
        <p:txBody>
          <a:bodyPr spcFirstLastPara="1" wrap="square" lIns="91425" tIns="45700" rIns="91425" bIns="45700" anchor="t" anchorCtr="0">
            <a:noAutofit/>
          </a:bodyPr>
          <a:lstStyle/>
          <a:p>
            <a:pPr lvl="0" algn="ctr"/>
            <a:r>
              <a:rPr lang="en-US"/>
              <a:t>Exercise Brief</a:t>
            </a:r>
            <a:endParaRPr/>
          </a:p>
        </p:txBody>
      </p:sp>
    </p:spTree>
    <p:extLst>
      <p:ext uri="{BB962C8B-B14F-4D97-AF65-F5344CB8AC3E}">
        <p14:creationId xmlns:p14="http://schemas.microsoft.com/office/powerpoint/2010/main" val="40218144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604DCF4-0AE8-48B3-8539-F1F7448F24FF}"/>
              </a:ext>
            </a:extLst>
          </p:cNvPr>
          <p:cNvSpPr>
            <a:spLocks noGrp="1"/>
          </p:cNvSpPr>
          <p:nvPr>
            <p:ph type="body" idx="1"/>
          </p:nvPr>
        </p:nvSpPr>
        <p:spPr>
          <a:xfrm>
            <a:off x="628650" y="1281757"/>
            <a:ext cx="7886699" cy="4294485"/>
          </a:xfrm>
        </p:spPr>
        <p:txBody>
          <a:bodyPr/>
          <a:lstStyle/>
          <a:p>
            <a:r>
              <a:rPr lang="en-IE" sz="3200" dirty="0"/>
              <a:t>Prepare a risk assessment for the deployment of these units to Camp TEKKLA (camp only, not the movement of the reinforcing units) </a:t>
            </a:r>
          </a:p>
          <a:p>
            <a:r>
              <a:rPr lang="en-IE" sz="3200" dirty="0"/>
              <a:t>The assessment should be used to then generate a storage plan for the weapons</a:t>
            </a:r>
          </a:p>
          <a:p>
            <a:r>
              <a:rPr lang="en-IE" sz="3200" dirty="0"/>
              <a:t>The required mitigation measures such as fencing and additional security measures must be clearly highlighted.   </a:t>
            </a:r>
          </a:p>
        </p:txBody>
      </p:sp>
      <p:sp>
        <p:nvSpPr>
          <p:cNvPr id="4" name="Google Shape;153;p11">
            <a:extLst>
              <a:ext uri="{FF2B5EF4-FFF2-40B4-BE49-F238E27FC236}">
                <a16:creationId xmlns:a16="http://schemas.microsoft.com/office/drawing/2014/main" id="{3000798B-78D0-B94D-B25D-D2741E38AFAF}"/>
              </a:ext>
            </a:extLst>
          </p:cNvPr>
          <p:cNvSpPr txBox="1">
            <a:spLocks noGrp="1"/>
          </p:cNvSpPr>
          <p:nvPr>
            <p:ph type="title"/>
          </p:nvPr>
        </p:nvSpPr>
        <p:spPr>
          <a:xfrm>
            <a:off x="628650" y="245551"/>
            <a:ext cx="7886700" cy="1325563"/>
          </a:xfrm>
          <a:prstGeom prst="rect">
            <a:avLst/>
          </a:prstGeom>
          <a:noFill/>
          <a:ln>
            <a:noFill/>
          </a:ln>
        </p:spPr>
        <p:txBody>
          <a:bodyPr spcFirstLastPara="1" wrap="square" lIns="91425" tIns="45700" rIns="91425" bIns="45700" anchor="t" anchorCtr="0">
            <a:noAutofit/>
          </a:bodyPr>
          <a:lstStyle/>
          <a:p>
            <a:pPr lvl="0" algn="ctr"/>
            <a:r>
              <a:rPr lang="en-US"/>
              <a:t>Exercise Deliverables</a:t>
            </a:r>
            <a:endParaRPr/>
          </a:p>
        </p:txBody>
      </p:sp>
    </p:spTree>
    <p:extLst>
      <p:ext uri="{BB962C8B-B14F-4D97-AF65-F5344CB8AC3E}">
        <p14:creationId xmlns:p14="http://schemas.microsoft.com/office/powerpoint/2010/main" val="42073064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e14e244694_0_0"/>
          <p:cNvSpPr txBox="1">
            <a:spLocks noGrp="1"/>
          </p:cNvSpPr>
          <p:nvPr>
            <p:ph type="title"/>
          </p:nvPr>
        </p:nvSpPr>
        <p:spPr>
          <a:xfrm>
            <a:off x="766412" y="712269"/>
            <a:ext cx="2739000" cy="550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34" name="Diagram 33">
            <a:extLst>
              <a:ext uri="{FF2B5EF4-FFF2-40B4-BE49-F238E27FC236}">
                <a16:creationId xmlns:a16="http://schemas.microsoft.com/office/drawing/2014/main" id="{6AF2DAA1-D13C-DA4B-878E-1D27D7CC0BE7}"/>
              </a:ext>
            </a:extLst>
          </p:cNvPr>
          <p:cNvGraphicFramePr/>
          <p:nvPr>
            <p:extLst>
              <p:ext uri="{D42A27DB-BD31-4B8C-83A1-F6EECF244321}">
                <p14:modId xmlns:p14="http://schemas.microsoft.com/office/powerpoint/2010/main" val="4264062905"/>
              </p:ext>
            </p:extLst>
          </p:nvPr>
        </p:nvGraphicFramePr>
        <p:xfrm>
          <a:off x="4010026" y="425989"/>
          <a:ext cx="4876800" cy="59462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7C369E-0B27-614F-968D-53702CCB1BAD}"/>
              </a:ext>
            </a:extLst>
          </p:cNvPr>
          <p:cNvSpPr>
            <a:spLocks noGrp="1"/>
          </p:cNvSpPr>
          <p:nvPr>
            <p:ph type="body" sz="quarter" idx="10"/>
          </p:nvPr>
        </p:nvSpPr>
        <p:spPr/>
        <p:txBody>
          <a:bodyPr/>
          <a:lstStyle/>
          <a:p>
            <a:pPr lvl="0">
              <a:spcBef>
                <a:spcPts val="0"/>
              </a:spcBef>
              <a:buClr>
                <a:srgbClr val="FFFFFF"/>
              </a:buClr>
              <a:buSzPts val="2400"/>
            </a:pPr>
            <a:r>
              <a:rPr lang="en-GB">
                <a:solidFill>
                  <a:srgbClr val="FFFFFF"/>
                </a:solidFill>
                <a:latin typeface="Arial"/>
                <a:ea typeface="Arial"/>
                <a:cs typeface="Arial"/>
                <a:sym typeface="Arial"/>
              </a:rPr>
              <a:t>Weapons and Ammunition Management in UN Peace Operations</a:t>
            </a:r>
            <a:endParaRPr lang="en-GB"/>
          </a:p>
          <a:p>
            <a:endParaRPr lang="en-IE"/>
          </a:p>
        </p:txBody>
      </p:sp>
      <p:sp>
        <p:nvSpPr>
          <p:cNvPr id="3" name="Text Placeholder 2">
            <a:extLst>
              <a:ext uri="{FF2B5EF4-FFF2-40B4-BE49-F238E27FC236}">
                <a16:creationId xmlns:a16="http://schemas.microsoft.com/office/drawing/2014/main" id="{59C403A0-630B-1A46-9DE2-ECA2A968EFDB}"/>
              </a:ext>
            </a:extLst>
          </p:cNvPr>
          <p:cNvSpPr>
            <a:spLocks noGrp="1"/>
          </p:cNvSpPr>
          <p:nvPr>
            <p:ph type="body" sz="quarter" idx="11"/>
          </p:nvPr>
        </p:nvSpPr>
        <p:spPr/>
        <p:txBody>
          <a:bodyPr/>
          <a:lstStyle/>
          <a:p>
            <a:r>
              <a:rPr lang="en-IE"/>
              <a:t>Look Ahead:</a:t>
            </a:r>
            <a:br>
              <a:rPr lang="en-IE"/>
            </a:br>
            <a:r>
              <a:rPr lang="en-IE"/>
              <a:t>STX ERA &amp; Camp Takeover</a:t>
            </a:r>
          </a:p>
          <a:p>
            <a:endParaRPr lang="en-IE"/>
          </a:p>
          <a:p>
            <a:endParaRPr lang="en-IE"/>
          </a:p>
          <a:p>
            <a:endParaRPr lang="en-IE"/>
          </a:p>
          <a:p>
            <a:endParaRPr lang="en-IE"/>
          </a:p>
          <a:p>
            <a:endParaRPr lang="en-IE"/>
          </a:p>
          <a:p>
            <a:endParaRPr lang="en-IE"/>
          </a:p>
        </p:txBody>
      </p:sp>
    </p:spTree>
    <p:extLst>
      <p:ext uri="{BB962C8B-B14F-4D97-AF65-F5344CB8AC3E}">
        <p14:creationId xmlns:p14="http://schemas.microsoft.com/office/powerpoint/2010/main" val="153916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5"/>
          <p:cNvSpPr txBox="1">
            <a:spLocks noGrp="1"/>
          </p:cNvSpPr>
          <p:nvPr>
            <p:ph type="title"/>
          </p:nvPr>
        </p:nvSpPr>
        <p:spPr>
          <a:xfrm>
            <a:off x="794871" y="365126"/>
            <a:ext cx="772167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IE" sz="3600"/>
              <a:t>Reference Documents</a:t>
            </a:r>
            <a:endParaRPr sz="3600"/>
          </a:p>
        </p:txBody>
      </p:sp>
      <p:sp>
        <p:nvSpPr>
          <p:cNvPr id="115" name="Google Shape;115;p5"/>
          <p:cNvSpPr txBox="1">
            <a:spLocks noGrp="1"/>
          </p:cNvSpPr>
          <p:nvPr>
            <p:ph type="body" idx="1"/>
          </p:nvPr>
        </p:nvSpPr>
        <p:spPr>
          <a:xfrm>
            <a:off x="503214" y="854171"/>
            <a:ext cx="8304983" cy="4294485"/>
          </a:xfrm>
          <a:prstGeom prst="rect">
            <a:avLst/>
          </a:prstGeom>
          <a:noFill/>
          <a:ln>
            <a:noFill/>
          </a:ln>
        </p:spPr>
        <p:txBody>
          <a:bodyPr spcFirstLastPara="1" wrap="square" lIns="91425" tIns="45700" rIns="91425" bIns="45700" anchor="t" anchorCtr="0">
            <a:noAutofit/>
          </a:bodyPr>
          <a:lstStyle/>
          <a:p>
            <a:r>
              <a:rPr lang="en-GB" sz="2400" dirty="0">
                <a:latin typeface="+mn-lt"/>
                <a:ea typeface="Calibri"/>
                <a:cs typeface="Calibri"/>
                <a:sym typeface="Calibri"/>
              </a:rPr>
              <a:t>MOSAIC 05.20 </a:t>
            </a:r>
            <a:r>
              <a:rPr lang="en-IE" sz="2400" dirty="0">
                <a:latin typeface="+mn-lt"/>
              </a:rPr>
              <a:t>Stockpile management: Weapons 	</a:t>
            </a:r>
          </a:p>
          <a:p>
            <a:r>
              <a:rPr lang="en-US" sz="2400" dirty="0" err="1">
                <a:latin typeface="+mn-lt"/>
              </a:rPr>
              <a:t>Programme</a:t>
            </a:r>
            <a:r>
              <a:rPr lang="en-US" sz="2400" dirty="0">
                <a:latin typeface="+mn-lt"/>
              </a:rPr>
              <a:t> of Action to Prevent, Combat and Eradicate the Illicit Trade in Small Arms and Light Weapons in All Its Aspects (UN </a:t>
            </a:r>
            <a:r>
              <a:rPr lang="en-US" sz="2400" dirty="0" err="1">
                <a:latin typeface="+mn-lt"/>
              </a:rPr>
              <a:t>Programme</a:t>
            </a:r>
            <a:r>
              <a:rPr lang="en-US" sz="2400" dirty="0">
                <a:latin typeface="+mn-lt"/>
              </a:rPr>
              <a:t> of Action)</a:t>
            </a:r>
          </a:p>
          <a:p>
            <a:r>
              <a:rPr lang="en-US" sz="2400" dirty="0">
                <a:latin typeface="+mn-lt"/>
              </a:rPr>
              <a:t>Protocol against the Illicit Manufacturing of and Trafficking in Firearms, Their Parts and Components and Ammunition (UN Firearms Protocol)</a:t>
            </a:r>
          </a:p>
          <a:p>
            <a:r>
              <a:rPr lang="en-US" sz="2400" dirty="0"/>
              <a:t>UN Peace Operations </a:t>
            </a:r>
          </a:p>
          <a:p>
            <a:pPr lvl="1"/>
            <a:r>
              <a:rPr lang="en-US" sz="2400" dirty="0"/>
              <a:t>2019.03 Weapons and Ammunition Management (Policy)</a:t>
            </a:r>
          </a:p>
          <a:p>
            <a:pPr lvl="1"/>
            <a:r>
              <a:rPr lang="en-US" sz="2400" dirty="0"/>
              <a:t>2019.04 Loss of Weapons and Ammunition in Peace Operations (SOP)</a:t>
            </a:r>
          </a:p>
          <a:p>
            <a:pPr lvl="1"/>
            <a:r>
              <a:rPr lang="en-US" sz="2400" dirty="0"/>
              <a:t>2019.27 United Nations Manual on Ammunition Management (Manual)</a:t>
            </a:r>
          </a:p>
          <a:p>
            <a:pPr lvl="1"/>
            <a:r>
              <a:rPr lang="en-US" sz="2400" dirty="0"/>
              <a:t>UN COE Manual </a:t>
            </a:r>
          </a:p>
          <a:p>
            <a:endParaRPr lang="en-US" sz="2400" dirty="0">
              <a:latin typeface="+mn-lt"/>
            </a:endParaRPr>
          </a:p>
          <a:p>
            <a:pPr marL="228600" lvl="0" indent="0">
              <a:spcBef>
                <a:spcPts val="0"/>
              </a:spcBef>
              <a:buNone/>
            </a:pP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F1C5E-C26E-4B7C-A9E8-B7D4E5D8634A}"/>
              </a:ext>
            </a:extLst>
          </p:cNvPr>
          <p:cNvSpPr>
            <a:spLocks noGrp="1"/>
          </p:cNvSpPr>
          <p:nvPr>
            <p:ph type="title"/>
          </p:nvPr>
        </p:nvSpPr>
        <p:spPr>
          <a:xfrm>
            <a:off x="629841" y="365126"/>
            <a:ext cx="7886700" cy="916631"/>
          </a:xfrm>
        </p:spPr>
        <p:txBody>
          <a:bodyPr/>
          <a:lstStyle/>
          <a:p>
            <a:pPr algn="ctr"/>
            <a:r>
              <a:rPr lang="en-US" sz="3600" dirty="0"/>
              <a:t>Definitions</a:t>
            </a:r>
            <a:endParaRPr lang="en-IE" sz="3600" dirty="0"/>
          </a:p>
        </p:txBody>
      </p:sp>
      <p:sp>
        <p:nvSpPr>
          <p:cNvPr id="3" name="Text Placeholder 2">
            <a:extLst>
              <a:ext uri="{FF2B5EF4-FFF2-40B4-BE49-F238E27FC236}">
                <a16:creationId xmlns:a16="http://schemas.microsoft.com/office/drawing/2014/main" id="{08C9D1DF-FA83-4C1D-B786-617A37FE9069}"/>
              </a:ext>
            </a:extLst>
          </p:cNvPr>
          <p:cNvSpPr>
            <a:spLocks noGrp="1"/>
          </p:cNvSpPr>
          <p:nvPr>
            <p:ph type="body" idx="1"/>
          </p:nvPr>
        </p:nvSpPr>
        <p:spPr>
          <a:xfrm>
            <a:off x="540003" y="1053157"/>
            <a:ext cx="8063993" cy="4294485"/>
          </a:xfrm>
        </p:spPr>
        <p:txBody>
          <a:bodyPr/>
          <a:lstStyle/>
          <a:p>
            <a:pPr marL="0" indent="0">
              <a:buNone/>
            </a:pPr>
            <a:r>
              <a:rPr lang="en-US" sz="1400" b="1" dirty="0"/>
              <a:t>Small arm </a:t>
            </a:r>
          </a:p>
          <a:p>
            <a:pPr marL="0" indent="0">
              <a:buNone/>
            </a:pPr>
            <a:r>
              <a:rPr lang="en-US" sz="1400" dirty="0"/>
              <a:t>any man-portable lethal weapon designed for individual use that expels or launches, is designed to expel or launch, or may be readily converted to expel or launch a shot, bullet or projectile by the action of an explosive </a:t>
            </a:r>
          </a:p>
          <a:p>
            <a:r>
              <a:rPr lang="en-US" sz="1400" dirty="0"/>
              <a:t>NOTE 1 Includes: Revolvers and self-loading pistols, rifles and carbines, sub-machine guns, assault rifles and light machine guns, as well as their parts, components and ammunition. </a:t>
            </a:r>
          </a:p>
          <a:p>
            <a:r>
              <a:rPr lang="en-US" sz="1400" dirty="0"/>
              <a:t>NOTE 2 Excludes: Antique small arms and their replicas.</a:t>
            </a:r>
            <a:endParaRPr lang="en-US" dirty="0"/>
          </a:p>
          <a:p>
            <a:pPr marL="0" indent="0">
              <a:buNone/>
            </a:pPr>
            <a:endParaRPr lang="en-US" sz="1400" dirty="0"/>
          </a:p>
          <a:p>
            <a:pPr marL="0" indent="0">
              <a:buNone/>
            </a:pPr>
            <a:r>
              <a:rPr lang="en-US" sz="1400" b="1" dirty="0"/>
              <a:t>Light weapon</a:t>
            </a:r>
          </a:p>
          <a:p>
            <a:pPr marL="0" indent="0">
              <a:buNone/>
            </a:pPr>
            <a:r>
              <a:rPr lang="en-US" sz="1400" dirty="0"/>
              <a:t> Any man-portable lethal weapon designed for use by two or three persons serving as a crew (although some may be carried and used by a single person) that expels or launches, is designed to expel or launch, or may be readily converted to expel or launch a shot, bullet or projectile by the action of an explosive </a:t>
            </a:r>
          </a:p>
          <a:p>
            <a:r>
              <a:rPr lang="en-US" sz="1400" dirty="0"/>
              <a:t>NOTE 1 includes: Heavy machine guns, hand-held under-barrel and mounted grenade launchers, portable anti-aircraft guns, portable anti-tank guns, recoilless rifles, portable launchers of anti- tank missile and rocket systems, portable launchers of anti-aircraft missile systems, and mortars of a </a:t>
            </a:r>
            <a:r>
              <a:rPr lang="en-US" sz="1400" dirty="0" err="1"/>
              <a:t>calibre</a:t>
            </a:r>
            <a:r>
              <a:rPr lang="en-US" sz="1400" dirty="0"/>
              <a:t> of less than 100 millimeters, as well as their parts, components and ammunition. </a:t>
            </a:r>
          </a:p>
          <a:p>
            <a:r>
              <a:rPr lang="en-US" sz="1400" dirty="0"/>
              <a:t>NOTE 2 Excludes: Antique light weapons and their replicas.</a:t>
            </a:r>
            <a:endParaRPr lang="en-IE" sz="2800" dirty="0"/>
          </a:p>
        </p:txBody>
      </p:sp>
    </p:spTree>
    <p:extLst>
      <p:ext uri="{BB962C8B-B14F-4D97-AF65-F5344CB8AC3E}">
        <p14:creationId xmlns:p14="http://schemas.microsoft.com/office/powerpoint/2010/main" val="4261874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F1C5E-C26E-4B7C-A9E8-B7D4E5D8634A}"/>
              </a:ext>
            </a:extLst>
          </p:cNvPr>
          <p:cNvSpPr>
            <a:spLocks noGrp="1"/>
          </p:cNvSpPr>
          <p:nvPr>
            <p:ph type="title"/>
          </p:nvPr>
        </p:nvSpPr>
        <p:spPr/>
        <p:txBody>
          <a:bodyPr/>
          <a:lstStyle/>
          <a:p>
            <a:pPr algn="ctr"/>
            <a:r>
              <a:rPr lang="en-US" sz="3600"/>
              <a:t>UN Weapons and Ammunition Management Policy</a:t>
            </a:r>
            <a:endParaRPr lang="en-IE" sz="3600"/>
          </a:p>
        </p:txBody>
      </p:sp>
      <p:sp>
        <p:nvSpPr>
          <p:cNvPr id="3" name="Text Placeholder 2">
            <a:extLst>
              <a:ext uri="{FF2B5EF4-FFF2-40B4-BE49-F238E27FC236}">
                <a16:creationId xmlns:a16="http://schemas.microsoft.com/office/drawing/2014/main" id="{08C9D1DF-FA83-4C1D-B786-617A37FE9069}"/>
              </a:ext>
            </a:extLst>
          </p:cNvPr>
          <p:cNvSpPr>
            <a:spLocks noGrp="1"/>
          </p:cNvSpPr>
          <p:nvPr>
            <p:ph type="body" idx="1"/>
          </p:nvPr>
        </p:nvSpPr>
        <p:spPr>
          <a:xfrm>
            <a:off x="629841" y="1895178"/>
            <a:ext cx="8063993" cy="4294485"/>
          </a:xfrm>
        </p:spPr>
        <p:txBody>
          <a:bodyPr/>
          <a:lstStyle/>
          <a:p>
            <a:r>
              <a:rPr lang="en-US" sz="2800"/>
              <a:t>“Missions with weapons and ammunition shall develop specific, tailored Standard Operating Procedures (SOPs) based on this Policy”</a:t>
            </a:r>
          </a:p>
          <a:p>
            <a:endParaRPr lang="en-US" sz="2800"/>
          </a:p>
          <a:p>
            <a:r>
              <a:rPr lang="en-US" sz="2800"/>
              <a:t>“SOPs for national contingents/ individual units may also be based on national WAM policies and shall be in accordance with this Policy or may exceed the standards described in this </a:t>
            </a:r>
            <a:r>
              <a:rPr lang="en-IE" sz="2800"/>
              <a:t>Policy.</a:t>
            </a:r>
            <a:r>
              <a:rPr lang="en-US" sz="2800"/>
              <a:t>”</a:t>
            </a:r>
            <a:endParaRPr lang="en-IE" sz="2800"/>
          </a:p>
        </p:txBody>
      </p:sp>
    </p:spTree>
    <p:extLst>
      <p:ext uri="{BB962C8B-B14F-4D97-AF65-F5344CB8AC3E}">
        <p14:creationId xmlns:p14="http://schemas.microsoft.com/office/powerpoint/2010/main" val="1602451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C092D-A95A-4C86-B556-4DE4AF1C09C7}"/>
              </a:ext>
            </a:extLst>
          </p:cNvPr>
          <p:cNvSpPr>
            <a:spLocks noGrp="1"/>
          </p:cNvSpPr>
          <p:nvPr>
            <p:ph type="title"/>
          </p:nvPr>
        </p:nvSpPr>
        <p:spPr/>
        <p:txBody>
          <a:bodyPr/>
          <a:lstStyle/>
          <a:p>
            <a:pPr algn="ctr"/>
            <a:r>
              <a:rPr lang="en-IE" sz="3600"/>
              <a:t>What is required within an SOP?</a:t>
            </a:r>
          </a:p>
        </p:txBody>
      </p:sp>
      <p:sp>
        <p:nvSpPr>
          <p:cNvPr id="3" name="Text Placeholder 2">
            <a:extLst>
              <a:ext uri="{FF2B5EF4-FFF2-40B4-BE49-F238E27FC236}">
                <a16:creationId xmlns:a16="http://schemas.microsoft.com/office/drawing/2014/main" id="{94B026BA-E56B-4D05-AEE3-7C7BE20F7704}"/>
              </a:ext>
            </a:extLst>
          </p:cNvPr>
          <p:cNvSpPr>
            <a:spLocks noGrp="1"/>
          </p:cNvSpPr>
          <p:nvPr>
            <p:ph type="body" idx="1"/>
          </p:nvPr>
        </p:nvSpPr>
        <p:spPr>
          <a:xfrm>
            <a:off x="628650" y="1429014"/>
            <a:ext cx="7886699" cy="4294485"/>
          </a:xfrm>
        </p:spPr>
        <p:txBody>
          <a:bodyPr/>
          <a:lstStyle/>
          <a:p>
            <a:r>
              <a:rPr lang="en-IE" sz="3200"/>
              <a:t>Purpose</a:t>
            </a:r>
          </a:p>
          <a:p>
            <a:r>
              <a:rPr lang="en-IE" sz="3200"/>
              <a:t>Scope</a:t>
            </a:r>
          </a:p>
          <a:p>
            <a:r>
              <a:rPr lang="en-IE" sz="3200"/>
              <a:t>Policy</a:t>
            </a:r>
          </a:p>
          <a:p>
            <a:r>
              <a:rPr lang="en-IE" sz="3200"/>
              <a:t>Roles &amp; Responsibilities </a:t>
            </a:r>
          </a:p>
          <a:p>
            <a:r>
              <a:rPr lang="en-IE" sz="3200"/>
              <a:t>Terms &amp; Definitions</a:t>
            </a:r>
          </a:p>
          <a:p>
            <a:r>
              <a:rPr lang="en-IE" sz="3200"/>
              <a:t>References</a:t>
            </a:r>
          </a:p>
          <a:p>
            <a:r>
              <a:rPr lang="en-IE" sz="3200"/>
              <a:t>Monitoring &amp; Compliance</a:t>
            </a:r>
          </a:p>
          <a:p>
            <a:r>
              <a:rPr lang="en-IE" sz="3200"/>
              <a:t>Contact </a:t>
            </a:r>
          </a:p>
          <a:p>
            <a:endParaRPr lang="en-IE" sz="3200"/>
          </a:p>
        </p:txBody>
      </p:sp>
    </p:spTree>
    <p:extLst>
      <p:ext uri="{BB962C8B-B14F-4D97-AF65-F5344CB8AC3E}">
        <p14:creationId xmlns:p14="http://schemas.microsoft.com/office/powerpoint/2010/main" val="4858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6"/>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dirty="0"/>
              <a:t>Weapons Storage Management </a:t>
            </a:r>
            <a:endParaRPr dirty="0"/>
          </a:p>
        </p:txBody>
      </p:sp>
    </p:spTree>
  </p:cSld>
  <p:clrMapOvr>
    <a:masterClrMapping/>
  </p:clrMapOvr>
</p:sld>
</file>

<file path=ppt/theme/theme1.xml><?xml version="1.0" encoding="utf-8"?>
<a:theme xmlns:a="http://schemas.openxmlformats.org/drawingml/2006/main" name="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F22370-F6B0-40D3-B7BE-4019B22B37D8}">
  <ds:schemaRefs>
    <ds:schemaRef ds:uri="52653c9e-d874-4f93-8b61-023a65a31c40"/>
    <ds:schemaRef ds:uri="b56d6760-b380-4122-9876-28594ce256d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985ec44e-1bab-4c0b-9df0-6ba128686fc9"/>
    <ds:schemaRef ds:uri="db065248-edff-472c-af6e-a9abf8433378"/>
  </ds:schemaRefs>
</ds:datastoreItem>
</file>

<file path=customXml/itemProps2.xml><?xml version="1.0" encoding="utf-8"?>
<ds:datastoreItem xmlns:ds="http://schemas.openxmlformats.org/officeDocument/2006/customXml" ds:itemID="{A903C6F2-A2AA-403A-A300-70B0518E9336}">
  <ds:schemaRefs>
    <ds:schemaRef ds:uri="http://schemas.microsoft.com/sharepoint/v3/contenttype/forms"/>
  </ds:schemaRefs>
</ds:datastoreItem>
</file>

<file path=customXml/itemProps3.xml><?xml version="1.0" encoding="utf-8"?>
<ds:datastoreItem xmlns:ds="http://schemas.openxmlformats.org/officeDocument/2006/customXml" ds:itemID="{39B03D97-CCCA-4501-9A8A-F25A2D03D9CD}"/>
</file>

<file path=docProps/app.xml><?xml version="1.0" encoding="utf-8"?>
<Properties xmlns="http://schemas.openxmlformats.org/officeDocument/2006/extended-properties" xmlns:vt="http://schemas.openxmlformats.org/officeDocument/2006/docPropsVTypes">
  <TotalTime>1357</TotalTime>
  <Words>8125</Words>
  <Application>Microsoft Office PowerPoint</Application>
  <PresentationFormat>On-screen Show (4:3)</PresentationFormat>
  <Paragraphs>932</Paragraphs>
  <Slides>44</Slides>
  <Notes>41</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PowerPoint Presentation</vt:lpstr>
      <vt:lpstr>Objective</vt:lpstr>
      <vt:lpstr>Lesson overview</vt:lpstr>
      <vt:lpstr>PowerPoint Presentation</vt:lpstr>
      <vt:lpstr>Reference Documents</vt:lpstr>
      <vt:lpstr>Definitions</vt:lpstr>
      <vt:lpstr>UN Weapons and Ammunition Management Policy</vt:lpstr>
      <vt:lpstr>What is required within an SOP?</vt:lpstr>
      <vt:lpstr>PowerPoint Presentation</vt:lpstr>
      <vt:lpstr>Stockpile Weapons</vt:lpstr>
      <vt:lpstr>Stockpile Location Determining Factors</vt:lpstr>
      <vt:lpstr>Location Parameters of Weapon Store</vt:lpstr>
      <vt:lpstr>Location Parameters of Weapon Store</vt:lpstr>
      <vt:lpstr>Location Parameters of Weapon Store</vt:lpstr>
      <vt:lpstr>PowerPoint Presentation</vt:lpstr>
      <vt:lpstr>Location Parameters of Weapon Store</vt:lpstr>
      <vt:lpstr>Location Parameters of Weapon Store</vt:lpstr>
      <vt:lpstr>Physical Security of Weapons Principles</vt:lpstr>
      <vt:lpstr>Physical Security of Weapons</vt:lpstr>
      <vt:lpstr>Physical Security System</vt:lpstr>
      <vt:lpstr>Access Control </vt:lpstr>
      <vt:lpstr>Physical Security Infrastructure</vt:lpstr>
      <vt:lpstr>     Physical Security       Infrastructure</vt:lpstr>
      <vt:lpstr>Physical Security Infrastructure</vt:lpstr>
      <vt:lpstr>Physical Security Infrastructure</vt:lpstr>
      <vt:lpstr>Physical Security     Unit Storage</vt:lpstr>
      <vt:lpstr>Inventory Management</vt:lpstr>
      <vt:lpstr>Inventory Management</vt:lpstr>
      <vt:lpstr>Reporting within UN Missions</vt:lpstr>
      <vt:lpstr>Reporting Losses </vt:lpstr>
      <vt:lpstr>Managing Surplus Weapon Stocks</vt:lpstr>
      <vt:lpstr>Secure Transportation of Weapons</vt:lpstr>
      <vt:lpstr>Failures in Weapon Control</vt:lpstr>
      <vt:lpstr>Risk Assessment</vt:lpstr>
      <vt:lpstr>Example risk assessment</vt:lpstr>
      <vt:lpstr>PowerPoint Presentation</vt:lpstr>
      <vt:lpstr>Exercise Brief</vt:lpstr>
      <vt:lpstr>Exercise Brief</vt:lpstr>
      <vt:lpstr>PowerPoint Presentation</vt:lpstr>
      <vt:lpstr>Exercise Brief</vt:lpstr>
      <vt:lpstr>Exercise Brief</vt:lpstr>
      <vt:lpstr>Exercise Deliverables</vt:lpstr>
      <vt:lpstr>Lesson overview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Grantham Andrew</cp:lastModifiedBy>
  <cp:revision>125</cp:revision>
  <cp:lastPrinted>2021-07-30T08:46:53Z</cp:lastPrinted>
  <dcterms:created xsi:type="dcterms:W3CDTF">2021-06-15T14:01:19Z</dcterms:created>
  <dcterms:modified xsi:type="dcterms:W3CDTF">2024-05-20T20:36:37Z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